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39"/>
  </p:handoutMasterIdLst>
  <p:sldIdLst>
    <p:sldId id="287" r:id="rId2"/>
    <p:sldId id="260" r:id="rId3"/>
    <p:sldId id="296" r:id="rId4"/>
    <p:sldId id="311" r:id="rId5"/>
    <p:sldId id="312" r:id="rId6"/>
    <p:sldId id="310" r:id="rId7"/>
    <p:sldId id="316" r:id="rId8"/>
    <p:sldId id="314" r:id="rId9"/>
    <p:sldId id="317" r:id="rId10"/>
    <p:sldId id="319" r:id="rId11"/>
    <p:sldId id="318" r:id="rId12"/>
    <p:sldId id="328" r:id="rId13"/>
    <p:sldId id="273" r:id="rId14"/>
    <p:sldId id="274" r:id="rId15"/>
    <p:sldId id="323" r:id="rId16"/>
    <p:sldId id="324" r:id="rId17"/>
    <p:sldId id="322" r:id="rId18"/>
    <p:sldId id="309" r:id="rId19"/>
    <p:sldId id="325" r:id="rId20"/>
    <p:sldId id="329" r:id="rId21"/>
    <p:sldId id="272" r:id="rId22"/>
    <p:sldId id="321" r:id="rId23"/>
    <p:sldId id="288" r:id="rId24"/>
    <p:sldId id="326" r:id="rId25"/>
    <p:sldId id="331" r:id="rId26"/>
    <p:sldId id="306" r:id="rId27"/>
    <p:sldId id="284" r:id="rId28"/>
    <p:sldId id="335" r:id="rId29"/>
    <p:sldId id="332" r:id="rId30"/>
    <p:sldId id="277" r:id="rId31"/>
    <p:sldId id="334" r:id="rId32"/>
    <p:sldId id="336" r:id="rId33"/>
    <p:sldId id="337" r:id="rId34"/>
    <p:sldId id="261" r:id="rId35"/>
    <p:sldId id="338" r:id="rId36"/>
    <p:sldId id="339" r:id="rId37"/>
    <p:sldId id="268" r:id="rId38"/>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0202"/>
    <a:srgbClr val="525250"/>
    <a:srgbClr val="878785"/>
    <a:srgbClr val="232524"/>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p:scale>
          <a:sx n="50" d="100"/>
          <a:sy n="50" d="100"/>
        </p:scale>
        <p:origin x="960" y="326"/>
      </p:cViewPr>
      <p:guideLst>
        <p:guide orient="horz" pos="2160"/>
        <p:guide pos="3840"/>
      </p:guideLst>
    </p:cSldViewPr>
  </p:slideViewPr>
  <p:notesTextViewPr>
    <p:cViewPr>
      <p:scale>
        <a:sx n="1" d="1"/>
        <a:sy n="1" d="1"/>
      </p:scale>
      <p:origin x="0" y="0"/>
    </p:cViewPr>
  </p:notesTextViewPr>
  <p:notesViewPr>
    <p:cSldViewPr snapToGrid="0" showGuides="1">
      <p:cViewPr varScale="1">
        <p:scale>
          <a:sx n="44" d="100"/>
          <a:sy n="44" d="100"/>
        </p:scale>
        <p:origin x="2772" y="2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47BA2526-F2FD-852D-6A6D-E604C3FEDCA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a:extLst>
              <a:ext uri="{FF2B5EF4-FFF2-40B4-BE49-F238E27FC236}">
                <a16:creationId xmlns:a16="http://schemas.microsoft.com/office/drawing/2014/main" id="{7CEFDD2E-5054-1308-DEA0-FA9E02FB4FE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52D9E1-4C8F-40AF-A670-B7CE4DE36E25}" type="datetimeFigureOut">
              <a:rPr lang="ko-KR" altLang="en-US" smtClean="0"/>
              <a:t>2025-05-30</a:t>
            </a:fld>
            <a:endParaRPr lang="ko-KR" altLang="en-US"/>
          </a:p>
        </p:txBody>
      </p:sp>
      <p:sp>
        <p:nvSpPr>
          <p:cNvPr id="4" name="바닥글 개체 틀 3">
            <a:extLst>
              <a:ext uri="{FF2B5EF4-FFF2-40B4-BE49-F238E27FC236}">
                <a16:creationId xmlns:a16="http://schemas.microsoft.com/office/drawing/2014/main" id="{9B3ABD59-47B2-E9EC-CD77-A2DD0EFAA54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a:extLst>
              <a:ext uri="{FF2B5EF4-FFF2-40B4-BE49-F238E27FC236}">
                <a16:creationId xmlns:a16="http://schemas.microsoft.com/office/drawing/2014/main" id="{1A1FA690-D415-A630-1919-9C193B2CB38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CE2C6A-89D1-46B2-B003-E05D83B50425}" type="slidenum">
              <a:rPr lang="ko-KR" altLang="en-US" smtClean="0"/>
              <a:t>‹#›</a:t>
            </a:fld>
            <a:endParaRPr lang="ko-KR" altLang="en-US"/>
          </a:p>
        </p:txBody>
      </p:sp>
    </p:spTree>
    <p:extLst>
      <p:ext uri="{BB962C8B-B14F-4D97-AF65-F5344CB8AC3E}">
        <p14:creationId xmlns:p14="http://schemas.microsoft.com/office/powerpoint/2010/main" val="191256403"/>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E88EB25-E286-438C-1421-A110DC8CB769}"/>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D4741408-E947-E1E6-4050-238E230F34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4956D15-F7AE-CF63-3116-A9B6637267AF}"/>
              </a:ext>
            </a:extLst>
          </p:cNvPr>
          <p:cNvSpPr>
            <a:spLocks noGrp="1"/>
          </p:cNvSpPr>
          <p:nvPr>
            <p:ph type="dt" sz="half" idx="10"/>
          </p:nvPr>
        </p:nvSpPr>
        <p:spPr/>
        <p:txBody>
          <a:bodyPr/>
          <a:lstStyle/>
          <a:p>
            <a:fld id="{B9B78194-196C-4BEC-8F2E-7F6F76550B38}" type="datetimeFigureOut">
              <a:rPr lang="ko-KR" altLang="en-US" smtClean="0"/>
              <a:t>2025-05-30</a:t>
            </a:fld>
            <a:endParaRPr lang="ko-KR" altLang="en-US"/>
          </a:p>
        </p:txBody>
      </p:sp>
      <p:sp>
        <p:nvSpPr>
          <p:cNvPr id="5" name="바닥글 개체 틀 4">
            <a:extLst>
              <a:ext uri="{FF2B5EF4-FFF2-40B4-BE49-F238E27FC236}">
                <a16:creationId xmlns:a16="http://schemas.microsoft.com/office/drawing/2014/main" id="{D783F072-99F6-428E-2705-D466201382F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C37102CD-BB7F-0EA1-2A92-C3F9392B59E7}"/>
              </a:ext>
            </a:extLst>
          </p:cNvPr>
          <p:cNvSpPr>
            <a:spLocks noGrp="1"/>
          </p:cNvSpPr>
          <p:nvPr>
            <p:ph type="sldNum" sz="quarter" idx="12"/>
          </p:nvPr>
        </p:nvSpPr>
        <p:spPr/>
        <p:txBody>
          <a:bodyPr/>
          <a:lstStyle/>
          <a:p>
            <a:fld id="{12D05D80-9EB2-47A7-951C-9685407FCB36}" type="slidenum">
              <a:rPr lang="ko-KR" altLang="en-US" smtClean="0"/>
              <a:t>‹#›</a:t>
            </a:fld>
            <a:endParaRPr lang="ko-KR" altLang="en-US"/>
          </a:p>
        </p:txBody>
      </p:sp>
    </p:spTree>
    <p:extLst>
      <p:ext uri="{BB962C8B-B14F-4D97-AF65-F5344CB8AC3E}">
        <p14:creationId xmlns:p14="http://schemas.microsoft.com/office/powerpoint/2010/main" val="333330113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844FCE0-AB1B-6A8C-EA60-683080EEEE38}"/>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FB38FEE8-2106-F9AF-5BDF-5422797F21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76F2474D-C995-E580-80CB-90DD3F6CF7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EF59263-87B8-2F19-8A62-550D6FD3F64A}"/>
              </a:ext>
            </a:extLst>
          </p:cNvPr>
          <p:cNvSpPr>
            <a:spLocks noGrp="1"/>
          </p:cNvSpPr>
          <p:nvPr>
            <p:ph type="dt" sz="half" idx="10"/>
          </p:nvPr>
        </p:nvSpPr>
        <p:spPr/>
        <p:txBody>
          <a:bodyPr/>
          <a:lstStyle/>
          <a:p>
            <a:fld id="{B9B78194-196C-4BEC-8F2E-7F6F76550B38}" type="datetimeFigureOut">
              <a:rPr lang="ko-KR" altLang="en-US" smtClean="0"/>
              <a:t>2025-05-30</a:t>
            </a:fld>
            <a:endParaRPr lang="ko-KR" altLang="en-US"/>
          </a:p>
        </p:txBody>
      </p:sp>
      <p:sp>
        <p:nvSpPr>
          <p:cNvPr id="6" name="바닥글 개체 틀 5">
            <a:extLst>
              <a:ext uri="{FF2B5EF4-FFF2-40B4-BE49-F238E27FC236}">
                <a16:creationId xmlns:a16="http://schemas.microsoft.com/office/drawing/2014/main" id="{9A66E237-6083-4DBF-06CB-882458C7C18C}"/>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0EE778F2-CF74-D0F2-70FB-200CDF6D9D1C}"/>
              </a:ext>
            </a:extLst>
          </p:cNvPr>
          <p:cNvSpPr>
            <a:spLocks noGrp="1"/>
          </p:cNvSpPr>
          <p:nvPr>
            <p:ph type="sldNum" sz="quarter" idx="12"/>
          </p:nvPr>
        </p:nvSpPr>
        <p:spPr/>
        <p:txBody>
          <a:bodyPr/>
          <a:lstStyle/>
          <a:p>
            <a:fld id="{12D05D80-9EB2-47A7-951C-9685407FCB36}" type="slidenum">
              <a:rPr lang="ko-KR" altLang="en-US" smtClean="0"/>
              <a:t>‹#›</a:t>
            </a:fld>
            <a:endParaRPr lang="ko-KR" altLang="en-US"/>
          </a:p>
        </p:txBody>
      </p:sp>
    </p:spTree>
    <p:extLst>
      <p:ext uri="{BB962C8B-B14F-4D97-AF65-F5344CB8AC3E}">
        <p14:creationId xmlns:p14="http://schemas.microsoft.com/office/powerpoint/2010/main" val="3707090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3920EB1-1FF2-665C-573E-2747A778A1C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B9D2C28E-02C8-A686-F12F-B03A6F8CE27D}"/>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D4176C8-47EB-026D-5448-E405A1F5538F}"/>
              </a:ext>
            </a:extLst>
          </p:cNvPr>
          <p:cNvSpPr>
            <a:spLocks noGrp="1"/>
          </p:cNvSpPr>
          <p:nvPr>
            <p:ph type="dt" sz="half" idx="10"/>
          </p:nvPr>
        </p:nvSpPr>
        <p:spPr/>
        <p:txBody>
          <a:bodyPr/>
          <a:lstStyle/>
          <a:p>
            <a:fld id="{B9B78194-196C-4BEC-8F2E-7F6F76550B38}" type="datetimeFigureOut">
              <a:rPr lang="ko-KR" altLang="en-US" smtClean="0"/>
              <a:t>2025-05-30</a:t>
            </a:fld>
            <a:endParaRPr lang="ko-KR" altLang="en-US"/>
          </a:p>
        </p:txBody>
      </p:sp>
      <p:sp>
        <p:nvSpPr>
          <p:cNvPr id="5" name="바닥글 개체 틀 4">
            <a:extLst>
              <a:ext uri="{FF2B5EF4-FFF2-40B4-BE49-F238E27FC236}">
                <a16:creationId xmlns:a16="http://schemas.microsoft.com/office/drawing/2014/main" id="{DC069171-EE02-9F55-3974-512FEAC7C0A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B5DA098-9B81-2F70-627F-AD0CF23F17CF}"/>
              </a:ext>
            </a:extLst>
          </p:cNvPr>
          <p:cNvSpPr>
            <a:spLocks noGrp="1"/>
          </p:cNvSpPr>
          <p:nvPr>
            <p:ph type="sldNum" sz="quarter" idx="12"/>
          </p:nvPr>
        </p:nvSpPr>
        <p:spPr/>
        <p:txBody>
          <a:bodyPr/>
          <a:lstStyle/>
          <a:p>
            <a:fld id="{12D05D80-9EB2-47A7-951C-9685407FCB36}" type="slidenum">
              <a:rPr lang="ko-KR" altLang="en-US" smtClean="0"/>
              <a:t>‹#›</a:t>
            </a:fld>
            <a:endParaRPr lang="ko-KR" altLang="en-US"/>
          </a:p>
        </p:txBody>
      </p:sp>
    </p:spTree>
    <p:extLst>
      <p:ext uri="{BB962C8B-B14F-4D97-AF65-F5344CB8AC3E}">
        <p14:creationId xmlns:p14="http://schemas.microsoft.com/office/powerpoint/2010/main" val="360409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3D3C316D-1BF4-A41C-EBF5-DD8028244BF1}"/>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007C1B56-13EB-30F0-ADD2-5E803539DA2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CD26D6D-0050-E804-FD67-8FE3411F9756}"/>
              </a:ext>
            </a:extLst>
          </p:cNvPr>
          <p:cNvSpPr>
            <a:spLocks noGrp="1"/>
          </p:cNvSpPr>
          <p:nvPr>
            <p:ph type="dt" sz="half" idx="10"/>
          </p:nvPr>
        </p:nvSpPr>
        <p:spPr/>
        <p:txBody>
          <a:bodyPr/>
          <a:lstStyle/>
          <a:p>
            <a:fld id="{B9B78194-196C-4BEC-8F2E-7F6F76550B38}" type="datetimeFigureOut">
              <a:rPr lang="ko-KR" altLang="en-US" smtClean="0"/>
              <a:t>2025-05-30</a:t>
            </a:fld>
            <a:endParaRPr lang="ko-KR" altLang="en-US"/>
          </a:p>
        </p:txBody>
      </p:sp>
      <p:sp>
        <p:nvSpPr>
          <p:cNvPr id="5" name="바닥글 개체 틀 4">
            <a:extLst>
              <a:ext uri="{FF2B5EF4-FFF2-40B4-BE49-F238E27FC236}">
                <a16:creationId xmlns:a16="http://schemas.microsoft.com/office/drawing/2014/main" id="{AB6A7BDA-645E-D0E5-049E-8905CC60239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AB57EB9-7159-CDE3-53D1-842BF8C1104C}"/>
              </a:ext>
            </a:extLst>
          </p:cNvPr>
          <p:cNvSpPr>
            <a:spLocks noGrp="1"/>
          </p:cNvSpPr>
          <p:nvPr>
            <p:ph type="sldNum" sz="quarter" idx="12"/>
          </p:nvPr>
        </p:nvSpPr>
        <p:spPr/>
        <p:txBody>
          <a:bodyPr/>
          <a:lstStyle/>
          <a:p>
            <a:fld id="{12D05D80-9EB2-47A7-951C-9685407FCB36}" type="slidenum">
              <a:rPr lang="ko-KR" altLang="en-US" smtClean="0"/>
              <a:t>‹#›</a:t>
            </a:fld>
            <a:endParaRPr lang="ko-KR" altLang="en-US"/>
          </a:p>
        </p:txBody>
      </p:sp>
    </p:spTree>
    <p:extLst>
      <p:ext uri="{BB962C8B-B14F-4D97-AF65-F5344CB8AC3E}">
        <p14:creationId xmlns:p14="http://schemas.microsoft.com/office/powerpoint/2010/main" val="424339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F31E5C7-84F4-F0F8-2951-F9AE3B441169}"/>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79F389E8-1842-3E2C-E6D6-12FACFB990B9}"/>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CE983328-87F6-7C07-34E9-6B4A49FA697B}"/>
              </a:ext>
            </a:extLst>
          </p:cNvPr>
          <p:cNvSpPr>
            <a:spLocks noGrp="1"/>
          </p:cNvSpPr>
          <p:nvPr>
            <p:ph type="dt" sz="half" idx="10"/>
          </p:nvPr>
        </p:nvSpPr>
        <p:spPr/>
        <p:txBody>
          <a:bodyPr/>
          <a:lstStyle/>
          <a:p>
            <a:fld id="{B9B78194-196C-4BEC-8F2E-7F6F76550B38}" type="datetimeFigureOut">
              <a:rPr lang="ko-KR" altLang="en-US" smtClean="0"/>
              <a:t>2025-05-30</a:t>
            </a:fld>
            <a:endParaRPr lang="ko-KR" altLang="en-US"/>
          </a:p>
        </p:txBody>
      </p:sp>
      <p:sp>
        <p:nvSpPr>
          <p:cNvPr id="5" name="바닥글 개체 틀 4">
            <a:extLst>
              <a:ext uri="{FF2B5EF4-FFF2-40B4-BE49-F238E27FC236}">
                <a16:creationId xmlns:a16="http://schemas.microsoft.com/office/drawing/2014/main" id="{0B459F6F-F05A-EE61-3B00-FE82323A5C3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885F739-5BC1-ACCC-3C9B-DD73A28C3016}"/>
              </a:ext>
            </a:extLst>
          </p:cNvPr>
          <p:cNvSpPr>
            <a:spLocks noGrp="1"/>
          </p:cNvSpPr>
          <p:nvPr>
            <p:ph type="sldNum" sz="quarter" idx="12"/>
          </p:nvPr>
        </p:nvSpPr>
        <p:spPr/>
        <p:txBody>
          <a:bodyPr/>
          <a:lstStyle/>
          <a:p>
            <a:fld id="{12D05D80-9EB2-47A7-951C-9685407FCB36}" type="slidenum">
              <a:rPr lang="ko-KR" altLang="en-US" smtClean="0"/>
              <a:t>‹#›</a:t>
            </a:fld>
            <a:endParaRPr lang="ko-KR" altLang="en-US"/>
          </a:p>
        </p:txBody>
      </p:sp>
    </p:spTree>
    <p:extLst>
      <p:ext uri="{BB962C8B-B14F-4D97-AF65-F5344CB8AC3E}">
        <p14:creationId xmlns:p14="http://schemas.microsoft.com/office/powerpoint/2010/main" val="656908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4415D84-7CE6-A0F2-0667-EA57BC1A8AA4}"/>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843F5A78-3A12-277A-3B43-8E01B7F983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E52039BD-DD18-4C38-B2A6-A02B17E64FE2}"/>
              </a:ext>
            </a:extLst>
          </p:cNvPr>
          <p:cNvSpPr>
            <a:spLocks noGrp="1"/>
          </p:cNvSpPr>
          <p:nvPr>
            <p:ph type="dt" sz="half" idx="10"/>
          </p:nvPr>
        </p:nvSpPr>
        <p:spPr/>
        <p:txBody>
          <a:bodyPr/>
          <a:lstStyle/>
          <a:p>
            <a:fld id="{B9B78194-196C-4BEC-8F2E-7F6F76550B38}" type="datetimeFigureOut">
              <a:rPr lang="ko-KR" altLang="en-US" smtClean="0"/>
              <a:t>2025-05-30</a:t>
            </a:fld>
            <a:endParaRPr lang="ko-KR" altLang="en-US"/>
          </a:p>
        </p:txBody>
      </p:sp>
      <p:sp>
        <p:nvSpPr>
          <p:cNvPr id="5" name="바닥글 개체 틀 4">
            <a:extLst>
              <a:ext uri="{FF2B5EF4-FFF2-40B4-BE49-F238E27FC236}">
                <a16:creationId xmlns:a16="http://schemas.microsoft.com/office/drawing/2014/main" id="{EFCB4C60-31DF-3484-1F73-19569065971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8CF9395-0DE1-03D3-B512-1CE8F98CA34C}"/>
              </a:ext>
            </a:extLst>
          </p:cNvPr>
          <p:cNvSpPr>
            <a:spLocks noGrp="1"/>
          </p:cNvSpPr>
          <p:nvPr>
            <p:ph type="sldNum" sz="quarter" idx="12"/>
          </p:nvPr>
        </p:nvSpPr>
        <p:spPr/>
        <p:txBody>
          <a:bodyPr/>
          <a:lstStyle/>
          <a:p>
            <a:fld id="{12D05D80-9EB2-47A7-951C-9685407FCB36}" type="slidenum">
              <a:rPr lang="ko-KR" altLang="en-US" smtClean="0"/>
              <a:t>‹#›</a:t>
            </a:fld>
            <a:endParaRPr lang="ko-KR" altLang="en-US"/>
          </a:p>
        </p:txBody>
      </p:sp>
    </p:spTree>
    <p:extLst>
      <p:ext uri="{BB962C8B-B14F-4D97-AF65-F5344CB8AC3E}">
        <p14:creationId xmlns:p14="http://schemas.microsoft.com/office/powerpoint/2010/main" val="2290594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2CBA161-38CA-38CC-C357-24AD117930EB}"/>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825A4A82-8F0A-EE4A-817C-91D26F8D6770}"/>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B3F0A65B-CA04-4AE1-F03D-674E69185BFE}"/>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DFD69A26-C9A9-13FB-875D-7B1BC9452EB9}"/>
              </a:ext>
            </a:extLst>
          </p:cNvPr>
          <p:cNvSpPr>
            <a:spLocks noGrp="1"/>
          </p:cNvSpPr>
          <p:nvPr>
            <p:ph type="dt" sz="half" idx="10"/>
          </p:nvPr>
        </p:nvSpPr>
        <p:spPr/>
        <p:txBody>
          <a:bodyPr/>
          <a:lstStyle/>
          <a:p>
            <a:fld id="{B9B78194-196C-4BEC-8F2E-7F6F76550B38}" type="datetimeFigureOut">
              <a:rPr lang="ko-KR" altLang="en-US" smtClean="0"/>
              <a:t>2025-05-30</a:t>
            </a:fld>
            <a:endParaRPr lang="ko-KR" altLang="en-US"/>
          </a:p>
        </p:txBody>
      </p:sp>
      <p:sp>
        <p:nvSpPr>
          <p:cNvPr id="6" name="바닥글 개체 틀 5">
            <a:extLst>
              <a:ext uri="{FF2B5EF4-FFF2-40B4-BE49-F238E27FC236}">
                <a16:creationId xmlns:a16="http://schemas.microsoft.com/office/drawing/2014/main" id="{FD8B5187-8852-69F8-ABD5-3577201D5EB9}"/>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4BEB0464-ABC1-C45F-9EA0-DB1445096757}"/>
              </a:ext>
            </a:extLst>
          </p:cNvPr>
          <p:cNvSpPr>
            <a:spLocks noGrp="1"/>
          </p:cNvSpPr>
          <p:nvPr>
            <p:ph type="sldNum" sz="quarter" idx="12"/>
          </p:nvPr>
        </p:nvSpPr>
        <p:spPr/>
        <p:txBody>
          <a:bodyPr/>
          <a:lstStyle/>
          <a:p>
            <a:fld id="{12D05D80-9EB2-47A7-951C-9685407FCB36}" type="slidenum">
              <a:rPr lang="ko-KR" altLang="en-US" smtClean="0"/>
              <a:t>‹#›</a:t>
            </a:fld>
            <a:endParaRPr lang="ko-KR" altLang="en-US"/>
          </a:p>
        </p:txBody>
      </p:sp>
    </p:spTree>
    <p:extLst>
      <p:ext uri="{BB962C8B-B14F-4D97-AF65-F5344CB8AC3E}">
        <p14:creationId xmlns:p14="http://schemas.microsoft.com/office/powerpoint/2010/main" val="2832198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609D0E9-13D2-74D3-E665-5F991C39D858}"/>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AC26A17-35F7-99D9-7366-FAB0FF979E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8966BE31-FFDA-2967-379C-DDA2A9A89CFE}"/>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F0019151-F5B5-D720-CD42-1CE167948D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BD8644F0-EE76-25AC-2A73-9320DBC97C4F}"/>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5337B10A-CBE2-B609-9C9C-86A55497EE57}"/>
              </a:ext>
            </a:extLst>
          </p:cNvPr>
          <p:cNvSpPr>
            <a:spLocks noGrp="1"/>
          </p:cNvSpPr>
          <p:nvPr>
            <p:ph type="dt" sz="half" idx="10"/>
          </p:nvPr>
        </p:nvSpPr>
        <p:spPr/>
        <p:txBody>
          <a:bodyPr/>
          <a:lstStyle/>
          <a:p>
            <a:fld id="{B9B78194-196C-4BEC-8F2E-7F6F76550B38}" type="datetimeFigureOut">
              <a:rPr lang="ko-KR" altLang="en-US" smtClean="0"/>
              <a:t>2025-05-30</a:t>
            </a:fld>
            <a:endParaRPr lang="ko-KR" altLang="en-US"/>
          </a:p>
        </p:txBody>
      </p:sp>
      <p:sp>
        <p:nvSpPr>
          <p:cNvPr id="8" name="바닥글 개체 틀 7">
            <a:extLst>
              <a:ext uri="{FF2B5EF4-FFF2-40B4-BE49-F238E27FC236}">
                <a16:creationId xmlns:a16="http://schemas.microsoft.com/office/drawing/2014/main" id="{147CC141-4A2B-0C15-F49E-0F79740C8EC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15278A82-8291-42D8-B73F-D9718EC8882A}"/>
              </a:ext>
            </a:extLst>
          </p:cNvPr>
          <p:cNvSpPr>
            <a:spLocks noGrp="1"/>
          </p:cNvSpPr>
          <p:nvPr>
            <p:ph type="sldNum" sz="quarter" idx="12"/>
          </p:nvPr>
        </p:nvSpPr>
        <p:spPr/>
        <p:txBody>
          <a:bodyPr/>
          <a:lstStyle/>
          <a:p>
            <a:fld id="{12D05D80-9EB2-47A7-951C-9685407FCB36}" type="slidenum">
              <a:rPr lang="ko-KR" altLang="en-US" smtClean="0"/>
              <a:t>‹#›</a:t>
            </a:fld>
            <a:endParaRPr lang="ko-KR" altLang="en-US"/>
          </a:p>
        </p:txBody>
      </p:sp>
    </p:spTree>
    <p:extLst>
      <p:ext uri="{BB962C8B-B14F-4D97-AF65-F5344CB8AC3E}">
        <p14:creationId xmlns:p14="http://schemas.microsoft.com/office/powerpoint/2010/main" val="1304673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FCCE1E1-3B1B-3D06-2E24-7C8EBA3AA25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4CAAF925-6A01-E805-01C1-FC78390E043B}"/>
              </a:ext>
            </a:extLst>
          </p:cNvPr>
          <p:cNvSpPr>
            <a:spLocks noGrp="1"/>
          </p:cNvSpPr>
          <p:nvPr>
            <p:ph type="dt" sz="half" idx="10"/>
          </p:nvPr>
        </p:nvSpPr>
        <p:spPr/>
        <p:txBody>
          <a:bodyPr/>
          <a:lstStyle/>
          <a:p>
            <a:fld id="{B9B78194-196C-4BEC-8F2E-7F6F76550B38}" type="datetimeFigureOut">
              <a:rPr lang="ko-KR" altLang="en-US" smtClean="0"/>
              <a:t>2025-05-30</a:t>
            </a:fld>
            <a:endParaRPr lang="ko-KR" altLang="en-US"/>
          </a:p>
        </p:txBody>
      </p:sp>
      <p:sp>
        <p:nvSpPr>
          <p:cNvPr id="4" name="바닥글 개체 틀 3">
            <a:extLst>
              <a:ext uri="{FF2B5EF4-FFF2-40B4-BE49-F238E27FC236}">
                <a16:creationId xmlns:a16="http://schemas.microsoft.com/office/drawing/2014/main" id="{A7B0ADF6-EEE8-92C0-3CF6-F4EB3D5BFB8D}"/>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5442ABBB-90BB-0811-6DCC-6BCCB49560F8}"/>
              </a:ext>
            </a:extLst>
          </p:cNvPr>
          <p:cNvSpPr>
            <a:spLocks noGrp="1"/>
          </p:cNvSpPr>
          <p:nvPr>
            <p:ph type="sldNum" sz="quarter" idx="12"/>
          </p:nvPr>
        </p:nvSpPr>
        <p:spPr/>
        <p:txBody>
          <a:bodyPr/>
          <a:lstStyle/>
          <a:p>
            <a:fld id="{12D05D80-9EB2-47A7-951C-9685407FCB36}" type="slidenum">
              <a:rPr lang="ko-KR" altLang="en-US" smtClean="0"/>
              <a:t>‹#›</a:t>
            </a:fld>
            <a:endParaRPr lang="ko-KR" altLang="en-US"/>
          </a:p>
        </p:txBody>
      </p:sp>
    </p:spTree>
    <p:extLst>
      <p:ext uri="{BB962C8B-B14F-4D97-AF65-F5344CB8AC3E}">
        <p14:creationId xmlns:p14="http://schemas.microsoft.com/office/powerpoint/2010/main" val="104109494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D629CB2-0568-42AB-2325-3FADD32A3D92}"/>
              </a:ext>
            </a:extLst>
          </p:cNvPr>
          <p:cNvSpPr txBox="1"/>
          <p:nvPr userDrawn="1"/>
        </p:nvSpPr>
        <p:spPr>
          <a:xfrm>
            <a:off x="9998245" y="6578779"/>
            <a:ext cx="2194833" cy="230832"/>
          </a:xfrm>
          <a:prstGeom prst="rect">
            <a:avLst/>
          </a:prstGeom>
          <a:noFill/>
        </p:spPr>
        <p:txBody>
          <a:bodyPr wrap="none" rtlCol="0">
            <a:spAutoFit/>
          </a:bodyPr>
          <a:lstStyle/>
          <a:p>
            <a:pPr algn="r"/>
            <a:r>
              <a:rPr lang="en-US" altLang="ko-KR" sz="900" dirty="0">
                <a:solidFill>
                  <a:schemeClr val="tx1">
                    <a:lumMod val="75000"/>
                  </a:schemeClr>
                </a:solidFill>
                <a:latin typeface="Arial" panose="020B0604020202020204" pitchFamily="34" charset="0"/>
                <a:cs typeface="Arial" panose="020B0604020202020204" pitchFamily="34" charset="0"/>
              </a:rPr>
              <a:t>ⓒSaebyeol Yu.</a:t>
            </a:r>
            <a:r>
              <a:rPr lang="ko-KR" altLang="en-US" sz="900" dirty="0">
                <a:solidFill>
                  <a:schemeClr val="tx1">
                    <a:lumMod val="75000"/>
                  </a:schemeClr>
                </a:solidFill>
                <a:latin typeface="Arial" panose="020B0604020202020204" pitchFamily="34" charset="0"/>
                <a:cs typeface="Arial" panose="020B0604020202020204" pitchFamily="34" charset="0"/>
              </a:rPr>
              <a:t> </a:t>
            </a:r>
            <a:r>
              <a:rPr lang="en-US" altLang="ko-KR" sz="900" dirty="0" err="1">
                <a:solidFill>
                  <a:schemeClr val="tx1">
                    <a:lumMod val="75000"/>
                  </a:schemeClr>
                </a:solidFill>
                <a:latin typeface="Arial" panose="020B0604020202020204" pitchFamily="34" charset="0"/>
                <a:cs typeface="Arial" panose="020B0604020202020204" pitchFamily="34" charset="0"/>
              </a:rPr>
              <a:t>Saebyeol’s</a:t>
            </a:r>
            <a:r>
              <a:rPr lang="ko-KR" altLang="en-US" sz="900" dirty="0">
                <a:solidFill>
                  <a:schemeClr val="tx1">
                    <a:lumMod val="75000"/>
                  </a:schemeClr>
                </a:solidFill>
                <a:latin typeface="Arial" panose="020B0604020202020204" pitchFamily="34" charset="0"/>
                <a:cs typeface="Arial" panose="020B0604020202020204" pitchFamily="34" charset="0"/>
              </a:rPr>
              <a:t> </a:t>
            </a:r>
            <a:r>
              <a:rPr lang="en-US" altLang="ko-KR" sz="900" dirty="0">
                <a:solidFill>
                  <a:schemeClr val="tx1">
                    <a:lumMod val="75000"/>
                  </a:schemeClr>
                </a:solidFill>
                <a:latin typeface="Arial" panose="020B0604020202020204" pitchFamily="34" charset="0"/>
                <a:cs typeface="Arial" panose="020B0604020202020204" pitchFamily="34" charset="0"/>
              </a:rPr>
              <a:t>PowerPoint</a:t>
            </a:r>
            <a:endParaRPr lang="ko-KR" altLang="en-US" sz="900" dirty="0">
              <a:solidFill>
                <a:schemeClr val="tx1">
                  <a:lumMod val="75000"/>
                </a:schemeClr>
              </a:solidFill>
              <a:latin typeface="Arial" panose="020B0604020202020204" pitchFamily="34" charset="0"/>
              <a:cs typeface="Arial" panose="020B0604020202020204" pitchFamily="34" charset="0"/>
            </a:endParaRPr>
          </a:p>
        </p:txBody>
      </p:sp>
      <p:sp>
        <p:nvSpPr>
          <p:cNvPr id="2" name="날짜 개체 틀 1">
            <a:extLst>
              <a:ext uri="{FF2B5EF4-FFF2-40B4-BE49-F238E27FC236}">
                <a16:creationId xmlns:a16="http://schemas.microsoft.com/office/drawing/2014/main" id="{E43DFE36-682F-DC09-A724-559670CC7B79}"/>
              </a:ext>
            </a:extLst>
          </p:cNvPr>
          <p:cNvSpPr>
            <a:spLocks noGrp="1"/>
          </p:cNvSpPr>
          <p:nvPr>
            <p:ph type="dt" sz="half" idx="10"/>
          </p:nvPr>
        </p:nvSpPr>
        <p:spPr/>
        <p:txBody>
          <a:bodyPr/>
          <a:lstStyle/>
          <a:p>
            <a:fld id="{B9B78194-196C-4BEC-8F2E-7F6F76550B38}" type="datetimeFigureOut">
              <a:rPr lang="ko-KR" altLang="en-US" smtClean="0"/>
              <a:t>2025-05-30</a:t>
            </a:fld>
            <a:endParaRPr lang="ko-KR" altLang="en-US"/>
          </a:p>
        </p:txBody>
      </p:sp>
      <p:sp>
        <p:nvSpPr>
          <p:cNvPr id="3" name="바닥글 개체 틀 2">
            <a:extLst>
              <a:ext uri="{FF2B5EF4-FFF2-40B4-BE49-F238E27FC236}">
                <a16:creationId xmlns:a16="http://schemas.microsoft.com/office/drawing/2014/main" id="{76501934-2926-874B-AE09-F1DF0352AD4D}"/>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B254AE85-15A8-DE3E-7F7F-BB026FA5BB90}"/>
              </a:ext>
            </a:extLst>
          </p:cNvPr>
          <p:cNvSpPr>
            <a:spLocks noGrp="1"/>
          </p:cNvSpPr>
          <p:nvPr>
            <p:ph type="sldNum" sz="quarter" idx="12"/>
          </p:nvPr>
        </p:nvSpPr>
        <p:spPr/>
        <p:txBody>
          <a:bodyPr/>
          <a:lstStyle/>
          <a:p>
            <a:fld id="{12D05D80-9EB2-47A7-951C-9685407FCB36}" type="slidenum">
              <a:rPr lang="ko-KR" altLang="en-US" smtClean="0"/>
              <a:t>‹#›</a:t>
            </a:fld>
            <a:endParaRPr lang="ko-KR" altLang="en-US"/>
          </a:p>
        </p:txBody>
      </p:sp>
    </p:spTree>
    <p:extLst>
      <p:ext uri="{BB962C8B-B14F-4D97-AF65-F5344CB8AC3E}">
        <p14:creationId xmlns:p14="http://schemas.microsoft.com/office/powerpoint/2010/main" val="23612045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빈 화면">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D629CB2-0568-42AB-2325-3FADD32A3D92}"/>
              </a:ext>
            </a:extLst>
          </p:cNvPr>
          <p:cNvSpPr txBox="1"/>
          <p:nvPr userDrawn="1"/>
        </p:nvSpPr>
        <p:spPr>
          <a:xfrm>
            <a:off x="9998245" y="6578779"/>
            <a:ext cx="2194833" cy="230832"/>
          </a:xfrm>
          <a:prstGeom prst="rect">
            <a:avLst/>
          </a:prstGeom>
          <a:noFill/>
        </p:spPr>
        <p:txBody>
          <a:bodyPr wrap="none" rtlCol="0">
            <a:spAutoFit/>
          </a:bodyPr>
          <a:lstStyle/>
          <a:p>
            <a:pPr algn="r"/>
            <a:r>
              <a:rPr lang="en-US" altLang="ko-KR" sz="900" dirty="0">
                <a:solidFill>
                  <a:schemeClr val="bg1"/>
                </a:solidFill>
                <a:latin typeface="Arial" panose="020B0604020202020204" pitchFamily="34" charset="0"/>
                <a:cs typeface="Arial" panose="020B0604020202020204" pitchFamily="34" charset="0"/>
              </a:rPr>
              <a:t>ⓒSaebyeol Yu.</a:t>
            </a:r>
            <a:r>
              <a:rPr lang="ko-KR" altLang="en-US" sz="900" dirty="0">
                <a:solidFill>
                  <a:schemeClr val="bg1"/>
                </a:solidFill>
                <a:latin typeface="Arial" panose="020B0604020202020204" pitchFamily="34" charset="0"/>
                <a:cs typeface="Arial" panose="020B0604020202020204" pitchFamily="34" charset="0"/>
              </a:rPr>
              <a:t> </a:t>
            </a:r>
            <a:r>
              <a:rPr lang="en-US" altLang="ko-KR" sz="900" dirty="0" err="1">
                <a:solidFill>
                  <a:schemeClr val="bg1"/>
                </a:solidFill>
                <a:latin typeface="Arial" panose="020B0604020202020204" pitchFamily="34" charset="0"/>
                <a:cs typeface="Arial" panose="020B0604020202020204" pitchFamily="34" charset="0"/>
              </a:rPr>
              <a:t>Saebyeol’s</a:t>
            </a:r>
            <a:r>
              <a:rPr lang="ko-KR" altLang="en-US" sz="900" dirty="0">
                <a:solidFill>
                  <a:schemeClr val="bg1"/>
                </a:solidFill>
                <a:latin typeface="Arial" panose="020B0604020202020204" pitchFamily="34" charset="0"/>
                <a:cs typeface="Arial" panose="020B0604020202020204" pitchFamily="34" charset="0"/>
              </a:rPr>
              <a:t> </a:t>
            </a:r>
            <a:r>
              <a:rPr lang="en-US" altLang="ko-KR" sz="900" dirty="0">
                <a:solidFill>
                  <a:schemeClr val="bg1"/>
                </a:solidFill>
                <a:latin typeface="Arial" panose="020B0604020202020204" pitchFamily="34" charset="0"/>
                <a:cs typeface="Arial" panose="020B0604020202020204" pitchFamily="34" charset="0"/>
              </a:rPr>
              <a:t>PowerPoint</a:t>
            </a:r>
            <a:endParaRPr lang="ko-KR" altLang="en-US" sz="900" dirty="0">
              <a:solidFill>
                <a:schemeClr val="bg1"/>
              </a:solidFill>
              <a:latin typeface="Arial" panose="020B0604020202020204" pitchFamily="34" charset="0"/>
              <a:cs typeface="Arial" panose="020B0604020202020204" pitchFamily="34" charset="0"/>
            </a:endParaRPr>
          </a:p>
        </p:txBody>
      </p:sp>
      <p:sp>
        <p:nvSpPr>
          <p:cNvPr id="2" name="날짜 개체 틀 1">
            <a:extLst>
              <a:ext uri="{FF2B5EF4-FFF2-40B4-BE49-F238E27FC236}">
                <a16:creationId xmlns:a16="http://schemas.microsoft.com/office/drawing/2014/main" id="{E43DFE36-682F-DC09-A724-559670CC7B79}"/>
              </a:ext>
            </a:extLst>
          </p:cNvPr>
          <p:cNvSpPr>
            <a:spLocks noGrp="1"/>
          </p:cNvSpPr>
          <p:nvPr>
            <p:ph type="dt" sz="half" idx="10"/>
          </p:nvPr>
        </p:nvSpPr>
        <p:spPr/>
        <p:txBody>
          <a:bodyPr/>
          <a:lstStyle/>
          <a:p>
            <a:fld id="{B9B78194-196C-4BEC-8F2E-7F6F76550B38}" type="datetimeFigureOut">
              <a:rPr lang="ko-KR" altLang="en-US" smtClean="0"/>
              <a:t>2025-05-30</a:t>
            </a:fld>
            <a:endParaRPr lang="ko-KR" altLang="en-US"/>
          </a:p>
        </p:txBody>
      </p:sp>
      <p:sp>
        <p:nvSpPr>
          <p:cNvPr id="3" name="바닥글 개체 틀 2">
            <a:extLst>
              <a:ext uri="{FF2B5EF4-FFF2-40B4-BE49-F238E27FC236}">
                <a16:creationId xmlns:a16="http://schemas.microsoft.com/office/drawing/2014/main" id="{76501934-2926-874B-AE09-F1DF0352AD4D}"/>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B254AE85-15A8-DE3E-7F7F-BB026FA5BB90}"/>
              </a:ext>
            </a:extLst>
          </p:cNvPr>
          <p:cNvSpPr>
            <a:spLocks noGrp="1"/>
          </p:cNvSpPr>
          <p:nvPr>
            <p:ph type="sldNum" sz="quarter" idx="12"/>
          </p:nvPr>
        </p:nvSpPr>
        <p:spPr/>
        <p:txBody>
          <a:bodyPr/>
          <a:lstStyle/>
          <a:p>
            <a:fld id="{12D05D80-9EB2-47A7-951C-9685407FCB36}" type="slidenum">
              <a:rPr lang="ko-KR" altLang="en-US" smtClean="0"/>
              <a:t>‹#›</a:t>
            </a:fld>
            <a:endParaRPr lang="ko-KR" altLang="en-US"/>
          </a:p>
        </p:txBody>
      </p:sp>
    </p:spTree>
    <p:extLst>
      <p:ext uri="{BB962C8B-B14F-4D97-AF65-F5344CB8AC3E}">
        <p14:creationId xmlns:p14="http://schemas.microsoft.com/office/powerpoint/2010/main" val="274651543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EF5F8B4-FA61-C5A4-6E1F-4E42091CD6EA}"/>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5C9D5B68-CAE9-59CF-5324-85F6082C97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28B5C652-671D-AC53-8BEB-0C3C4321B0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2746E39F-5AB2-1E56-0DC1-B87E6EC7BF5F}"/>
              </a:ext>
            </a:extLst>
          </p:cNvPr>
          <p:cNvSpPr>
            <a:spLocks noGrp="1"/>
          </p:cNvSpPr>
          <p:nvPr>
            <p:ph type="dt" sz="half" idx="10"/>
          </p:nvPr>
        </p:nvSpPr>
        <p:spPr/>
        <p:txBody>
          <a:bodyPr/>
          <a:lstStyle/>
          <a:p>
            <a:fld id="{B9B78194-196C-4BEC-8F2E-7F6F76550B38}" type="datetimeFigureOut">
              <a:rPr lang="ko-KR" altLang="en-US" smtClean="0"/>
              <a:t>2025-05-30</a:t>
            </a:fld>
            <a:endParaRPr lang="ko-KR" altLang="en-US"/>
          </a:p>
        </p:txBody>
      </p:sp>
      <p:sp>
        <p:nvSpPr>
          <p:cNvPr id="6" name="바닥글 개체 틀 5">
            <a:extLst>
              <a:ext uri="{FF2B5EF4-FFF2-40B4-BE49-F238E27FC236}">
                <a16:creationId xmlns:a16="http://schemas.microsoft.com/office/drawing/2014/main" id="{F649DBDF-B085-A51E-B9A7-310E65BE40B4}"/>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09BA9306-8403-D7F0-1F8E-531334FFEE79}"/>
              </a:ext>
            </a:extLst>
          </p:cNvPr>
          <p:cNvSpPr>
            <a:spLocks noGrp="1"/>
          </p:cNvSpPr>
          <p:nvPr>
            <p:ph type="sldNum" sz="quarter" idx="12"/>
          </p:nvPr>
        </p:nvSpPr>
        <p:spPr/>
        <p:txBody>
          <a:bodyPr/>
          <a:lstStyle/>
          <a:p>
            <a:fld id="{12D05D80-9EB2-47A7-951C-9685407FCB36}" type="slidenum">
              <a:rPr lang="ko-KR" altLang="en-US" smtClean="0"/>
              <a:t>‹#›</a:t>
            </a:fld>
            <a:endParaRPr lang="ko-KR" altLang="en-US"/>
          </a:p>
        </p:txBody>
      </p:sp>
    </p:spTree>
    <p:extLst>
      <p:ext uri="{BB962C8B-B14F-4D97-AF65-F5344CB8AC3E}">
        <p14:creationId xmlns:p14="http://schemas.microsoft.com/office/powerpoint/2010/main" val="65200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8455501-8D4C-C454-7554-BBCD90CF6A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EC582C2C-5145-E9BF-E4DC-8FCE36A8FC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7ED905A9-9F08-C368-5AEE-782CD014C4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B78194-196C-4BEC-8F2E-7F6F76550B38}" type="datetimeFigureOut">
              <a:rPr lang="ko-KR" altLang="en-US" smtClean="0"/>
              <a:t>2025-05-30</a:t>
            </a:fld>
            <a:endParaRPr lang="ko-KR" altLang="en-US"/>
          </a:p>
        </p:txBody>
      </p:sp>
      <p:sp>
        <p:nvSpPr>
          <p:cNvPr id="5" name="바닥글 개체 틀 4">
            <a:extLst>
              <a:ext uri="{FF2B5EF4-FFF2-40B4-BE49-F238E27FC236}">
                <a16:creationId xmlns:a16="http://schemas.microsoft.com/office/drawing/2014/main" id="{D0513B54-3333-3C70-7D9F-2FD2E8D9C5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01640ACF-B050-E361-5CE3-AA35524CC0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D05D80-9EB2-47A7-951C-9685407FCB36}" type="slidenum">
              <a:rPr lang="ko-KR" altLang="en-US" smtClean="0"/>
              <a:t>‹#›</a:t>
            </a:fld>
            <a:endParaRPr lang="ko-KR" altLang="en-US"/>
          </a:p>
        </p:txBody>
      </p:sp>
    </p:spTree>
    <p:extLst>
      <p:ext uri="{BB962C8B-B14F-4D97-AF65-F5344CB8AC3E}">
        <p14:creationId xmlns:p14="http://schemas.microsoft.com/office/powerpoint/2010/main" val="27072127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BDF7A-6E9F-B671-7105-DFEDD3F1F1A5}"/>
            </a:ext>
          </a:extLst>
        </p:cNvPr>
        <p:cNvGrpSpPr/>
        <p:nvPr/>
      </p:nvGrpSpPr>
      <p:grpSpPr>
        <a:xfrm>
          <a:off x="0" y="0"/>
          <a:ext cx="0" cy="0"/>
          <a:chOff x="0" y="0"/>
          <a:chExt cx="0" cy="0"/>
        </a:xfrm>
      </p:grpSpPr>
      <p:pic>
        <p:nvPicPr>
          <p:cNvPr id="3" name="그림 2" descr="텍스트이(가) 표시된 사진&#10;&#10;자동 생성된 설명">
            <a:extLst>
              <a:ext uri="{FF2B5EF4-FFF2-40B4-BE49-F238E27FC236}">
                <a16:creationId xmlns:a16="http://schemas.microsoft.com/office/drawing/2014/main" id="{9E8AFEE7-D3D3-39D2-B450-59C3027D9AE2}"/>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C9112E72-4269-BB34-1DB4-1DE37F5A6D26}"/>
              </a:ext>
            </a:extLst>
          </p:cNvPr>
          <p:cNvSpPr txBox="1"/>
          <p:nvPr/>
        </p:nvSpPr>
        <p:spPr>
          <a:xfrm>
            <a:off x="-284019" y="3647207"/>
            <a:ext cx="7675419" cy="3046988"/>
          </a:xfrm>
          <a:prstGeom prst="rect">
            <a:avLst/>
          </a:prstGeom>
          <a:noFill/>
        </p:spPr>
        <p:txBody>
          <a:bodyPr wrap="square">
            <a:spAutoFit/>
          </a:bodyPr>
          <a:lstStyle/>
          <a:p>
            <a:pPr algn="ctr"/>
            <a:r>
              <a:rPr lang="en-US" altLang="ko-KR" sz="9600" b="1" dirty="0">
                <a:solidFill>
                  <a:schemeClr val="bg1"/>
                </a:solidFill>
                <a:latin typeface="+mj-ea"/>
                <a:ea typeface="+mj-ea"/>
              </a:rPr>
              <a:t>Correctly</a:t>
            </a:r>
            <a:br>
              <a:rPr lang="en-US" altLang="ko-KR" sz="9600" b="1" dirty="0">
                <a:solidFill>
                  <a:schemeClr val="bg1"/>
                </a:solidFill>
                <a:latin typeface="+mj-ea"/>
                <a:ea typeface="+mj-ea"/>
              </a:rPr>
            </a:br>
            <a:r>
              <a:rPr lang="ko-KR" altLang="en-US" sz="9600" b="1" dirty="0">
                <a:solidFill>
                  <a:schemeClr val="bg1"/>
                </a:solidFill>
                <a:latin typeface="+mj-ea"/>
                <a:ea typeface="+mj-ea"/>
              </a:rPr>
              <a:t>마무리</a:t>
            </a:r>
          </a:p>
        </p:txBody>
      </p:sp>
      <p:sp>
        <p:nvSpPr>
          <p:cNvPr id="5" name="TextBox 4">
            <a:extLst>
              <a:ext uri="{FF2B5EF4-FFF2-40B4-BE49-F238E27FC236}">
                <a16:creationId xmlns:a16="http://schemas.microsoft.com/office/drawing/2014/main" id="{31DEC0BE-7310-0CD4-E465-257A034E7568}"/>
              </a:ext>
            </a:extLst>
          </p:cNvPr>
          <p:cNvSpPr txBox="1"/>
          <p:nvPr/>
        </p:nvSpPr>
        <p:spPr>
          <a:xfrm>
            <a:off x="9998245" y="6578779"/>
            <a:ext cx="2194833" cy="230832"/>
          </a:xfrm>
          <a:prstGeom prst="rect">
            <a:avLst/>
          </a:prstGeom>
          <a:noFill/>
        </p:spPr>
        <p:txBody>
          <a:bodyPr wrap="none" rtlCol="0">
            <a:spAutoFit/>
          </a:bodyPr>
          <a:lstStyle/>
          <a:p>
            <a:pPr algn="r"/>
            <a:r>
              <a:rPr lang="en-US" altLang="ko-KR" sz="900" dirty="0">
                <a:solidFill>
                  <a:schemeClr val="bg1"/>
                </a:solidFill>
                <a:latin typeface="Arial" panose="020B0604020202020204" pitchFamily="34" charset="0"/>
                <a:cs typeface="Arial" panose="020B0604020202020204" pitchFamily="34" charset="0"/>
              </a:rPr>
              <a:t>ⓒSaebyeol Yu.</a:t>
            </a:r>
            <a:r>
              <a:rPr lang="ko-KR" altLang="en-US" sz="900" dirty="0">
                <a:solidFill>
                  <a:schemeClr val="bg1"/>
                </a:solidFill>
                <a:latin typeface="Arial" panose="020B0604020202020204" pitchFamily="34" charset="0"/>
                <a:cs typeface="Arial" panose="020B0604020202020204" pitchFamily="34" charset="0"/>
              </a:rPr>
              <a:t> </a:t>
            </a:r>
            <a:r>
              <a:rPr lang="en-US" altLang="ko-KR" sz="900" dirty="0" err="1">
                <a:solidFill>
                  <a:schemeClr val="bg1"/>
                </a:solidFill>
                <a:latin typeface="Arial" panose="020B0604020202020204" pitchFamily="34" charset="0"/>
                <a:cs typeface="Arial" panose="020B0604020202020204" pitchFamily="34" charset="0"/>
              </a:rPr>
              <a:t>Saebyeol’s</a:t>
            </a:r>
            <a:r>
              <a:rPr lang="ko-KR" altLang="en-US" sz="900" dirty="0">
                <a:solidFill>
                  <a:schemeClr val="bg1"/>
                </a:solidFill>
                <a:latin typeface="Arial" panose="020B0604020202020204" pitchFamily="34" charset="0"/>
                <a:cs typeface="Arial" panose="020B0604020202020204" pitchFamily="34" charset="0"/>
              </a:rPr>
              <a:t> </a:t>
            </a:r>
            <a:r>
              <a:rPr lang="en-US" altLang="ko-KR" sz="900" dirty="0">
                <a:solidFill>
                  <a:schemeClr val="bg1"/>
                </a:solidFill>
                <a:latin typeface="Arial" panose="020B0604020202020204" pitchFamily="34" charset="0"/>
                <a:cs typeface="Arial" panose="020B0604020202020204" pitchFamily="34" charset="0"/>
              </a:rPr>
              <a:t>PowerPoint</a:t>
            </a:r>
            <a:endParaRPr lang="ko-KR" altLang="en-US" sz="900" dirty="0">
              <a:solidFill>
                <a:schemeClr val="bg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BE3553B9-E3AB-C79E-3761-636E149ED91B}"/>
              </a:ext>
            </a:extLst>
          </p:cNvPr>
          <p:cNvSpPr txBox="1"/>
          <p:nvPr/>
        </p:nvSpPr>
        <p:spPr>
          <a:xfrm>
            <a:off x="6020339" y="5747782"/>
            <a:ext cx="6096000" cy="830997"/>
          </a:xfrm>
          <a:prstGeom prst="rect">
            <a:avLst/>
          </a:prstGeom>
          <a:noFill/>
        </p:spPr>
        <p:txBody>
          <a:bodyPr wrap="square">
            <a:spAutoFit/>
          </a:bodyPr>
          <a:lstStyle/>
          <a:p>
            <a:pPr algn="r"/>
            <a:r>
              <a:rPr lang="ko-KR" altLang="en-US" sz="2400" b="1" dirty="0">
                <a:solidFill>
                  <a:schemeClr val="bg1"/>
                </a:solidFill>
                <a:latin typeface="+mj-ea"/>
                <a:ea typeface="+mj-ea"/>
              </a:rPr>
              <a:t>플러스 </a:t>
            </a:r>
            <a:r>
              <a:rPr lang="en-US" altLang="ko-KR" sz="2400" b="1" dirty="0">
                <a:solidFill>
                  <a:schemeClr val="bg1"/>
                </a:solidFill>
                <a:latin typeface="+mj-ea"/>
                <a:ea typeface="+mj-ea"/>
              </a:rPr>
              <a:t>AI 3</a:t>
            </a:r>
            <a:r>
              <a:rPr lang="ko-KR" altLang="en-US" sz="2400" b="1" dirty="0">
                <a:solidFill>
                  <a:schemeClr val="bg1"/>
                </a:solidFill>
                <a:latin typeface="+mj-ea"/>
                <a:ea typeface="+mj-ea"/>
              </a:rPr>
              <a:t>기</a:t>
            </a:r>
            <a:r>
              <a:rPr lang="en-US" altLang="ko-KR" sz="2400" b="1" dirty="0">
                <a:solidFill>
                  <a:schemeClr val="bg1"/>
                </a:solidFill>
                <a:latin typeface="+mj-ea"/>
                <a:ea typeface="+mj-ea"/>
              </a:rPr>
              <a:t> </a:t>
            </a:r>
            <a:br>
              <a:rPr lang="en-US" altLang="ko-KR" sz="2400" b="1" dirty="0">
                <a:solidFill>
                  <a:schemeClr val="bg1"/>
                </a:solidFill>
                <a:latin typeface="+mj-ea"/>
                <a:ea typeface="+mj-ea"/>
              </a:rPr>
            </a:br>
            <a:r>
              <a:rPr lang="ko-KR" altLang="en-US" sz="2400" b="1" dirty="0" err="1">
                <a:solidFill>
                  <a:schemeClr val="bg1"/>
                </a:solidFill>
                <a:latin typeface="+mj-ea"/>
                <a:ea typeface="+mj-ea"/>
              </a:rPr>
              <a:t>학습메이트</a:t>
            </a:r>
            <a:r>
              <a:rPr lang="ko-KR" altLang="en-US" sz="2400" b="1" dirty="0">
                <a:solidFill>
                  <a:schemeClr val="bg1"/>
                </a:solidFill>
                <a:latin typeface="+mj-ea"/>
                <a:ea typeface="+mj-ea"/>
              </a:rPr>
              <a:t> 김경호</a:t>
            </a:r>
          </a:p>
        </p:txBody>
      </p:sp>
    </p:spTree>
    <p:extLst>
      <p:ext uri="{BB962C8B-B14F-4D97-AF65-F5344CB8AC3E}">
        <p14:creationId xmlns:p14="http://schemas.microsoft.com/office/powerpoint/2010/main" val="1561948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A68A9-F276-D5A0-AB51-D25EC03D846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6B7AFA5-B39A-4F0B-6EB7-C12171C205E2}"/>
              </a:ext>
            </a:extLst>
          </p:cNvPr>
          <p:cNvSpPr txBox="1"/>
          <p:nvPr/>
        </p:nvSpPr>
        <p:spPr>
          <a:xfrm>
            <a:off x="262461" y="187373"/>
            <a:ext cx="843180" cy="307777"/>
          </a:xfrm>
          <a:prstGeom prst="rect">
            <a:avLst/>
          </a:prstGeom>
          <a:noFill/>
        </p:spPr>
        <p:txBody>
          <a:bodyPr wrap="none" rtlCol="0">
            <a:spAutoFit/>
          </a:bodyPr>
          <a:lstStyle/>
          <a:p>
            <a:r>
              <a:rPr lang="en-US" altLang="ko-KR" sz="1400" b="1" dirty="0">
                <a:solidFill>
                  <a:schemeClr val="tx1">
                    <a:lumMod val="75000"/>
                  </a:schemeClr>
                </a:solidFill>
              </a:rPr>
              <a:t>Part 2 &gt;&gt;</a:t>
            </a:r>
            <a:endParaRPr lang="ko-KR" altLang="en-US" sz="1400" b="1" dirty="0">
              <a:solidFill>
                <a:schemeClr val="tx1">
                  <a:lumMod val="75000"/>
                </a:schemeClr>
              </a:solidFill>
            </a:endParaRPr>
          </a:p>
        </p:txBody>
      </p:sp>
      <p:sp>
        <p:nvSpPr>
          <p:cNvPr id="6" name="TextBox 5">
            <a:extLst>
              <a:ext uri="{FF2B5EF4-FFF2-40B4-BE49-F238E27FC236}">
                <a16:creationId xmlns:a16="http://schemas.microsoft.com/office/drawing/2014/main" id="{0DC1455D-7EBF-6F9A-58AC-E2E602FF3C36}"/>
              </a:ext>
            </a:extLst>
          </p:cNvPr>
          <p:cNvSpPr txBox="1"/>
          <p:nvPr/>
        </p:nvSpPr>
        <p:spPr>
          <a:xfrm>
            <a:off x="1280688" y="191869"/>
            <a:ext cx="2861681" cy="523220"/>
          </a:xfrm>
          <a:prstGeom prst="rect">
            <a:avLst/>
          </a:prstGeom>
          <a:noFill/>
        </p:spPr>
        <p:txBody>
          <a:bodyPr wrap="none" rtlCol="0">
            <a:spAutoFit/>
          </a:bodyPr>
          <a:lstStyle/>
          <a:p>
            <a:r>
              <a:rPr lang="ko-KR" altLang="en-US" sz="2800" b="1" dirty="0">
                <a:solidFill>
                  <a:schemeClr val="tx1">
                    <a:lumMod val="75000"/>
                  </a:schemeClr>
                </a:solidFill>
                <a:latin typeface="+mn-ea"/>
              </a:rPr>
              <a:t>환경 설치 자동화</a:t>
            </a:r>
          </a:p>
        </p:txBody>
      </p:sp>
      <p:cxnSp>
        <p:nvCxnSpPr>
          <p:cNvPr id="28" name="직선 연결선 27">
            <a:extLst>
              <a:ext uri="{FF2B5EF4-FFF2-40B4-BE49-F238E27FC236}">
                <a16:creationId xmlns:a16="http://schemas.microsoft.com/office/drawing/2014/main" id="{1EC420CF-1F46-BDC5-24E1-DB5EE787644B}"/>
              </a:ext>
            </a:extLst>
          </p:cNvPr>
          <p:cNvCxnSpPr>
            <a:cxnSpLocks/>
          </p:cNvCxnSpPr>
          <p:nvPr/>
        </p:nvCxnSpPr>
        <p:spPr>
          <a:xfrm>
            <a:off x="1153688" y="724829"/>
            <a:ext cx="1103831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그림 3">
            <a:extLst>
              <a:ext uri="{FF2B5EF4-FFF2-40B4-BE49-F238E27FC236}">
                <a16:creationId xmlns:a16="http://schemas.microsoft.com/office/drawing/2014/main" id="{B997733A-3113-B853-4614-EBE555270135}"/>
              </a:ext>
            </a:extLst>
          </p:cNvPr>
          <p:cNvPicPr>
            <a:picLocks noChangeAspect="1"/>
          </p:cNvPicPr>
          <p:nvPr/>
        </p:nvPicPr>
        <p:blipFill>
          <a:blip r:embed="rId2"/>
          <a:stretch>
            <a:fillRect/>
          </a:stretch>
        </p:blipFill>
        <p:spPr>
          <a:xfrm>
            <a:off x="0" y="4012194"/>
            <a:ext cx="12192000" cy="2906850"/>
          </a:xfrm>
          <a:prstGeom prst="rect">
            <a:avLst/>
          </a:prstGeom>
        </p:spPr>
      </p:pic>
      <p:pic>
        <p:nvPicPr>
          <p:cNvPr id="9" name="그림 8">
            <a:extLst>
              <a:ext uri="{FF2B5EF4-FFF2-40B4-BE49-F238E27FC236}">
                <a16:creationId xmlns:a16="http://schemas.microsoft.com/office/drawing/2014/main" id="{4900E015-CFEE-29F6-381D-FD77D3BD69DA}"/>
              </a:ext>
            </a:extLst>
          </p:cNvPr>
          <p:cNvPicPr>
            <a:picLocks noChangeAspect="1"/>
          </p:cNvPicPr>
          <p:nvPr/>
        </p:nvPicPr>
        <p:blipFill>
          <a:blip r:embed="rId3"/>
          <a:stretch>
            <a:fillRect/>
          </a:stretch>
        </p:blipFill>
        <p:spPr>
          <a:xfrm>
            <a:off x="2365663" y="734570"/>
            <a:ext cx="7460673" cy="3279045"/>
          </a:xfrm>
          <a:prstGeom prst="rect">
            <a:avLst/>
          </a:prstGeom>
        </p:spPr>
      </p:pic>
    </p:spTree>
    <p:extLst>
      <p:ext uri="{BB962C8B-B14F-4D97-AF65-F5344CB8AC3E}">
        <p14:creationId xmlns:p14="http://schemas.microsoft.com/office/powerpoint/2010/main" val="539750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BF6DE-AE44-FA60-4E6D-FD5AA551EAA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FED0EB7-F24F-109A-DAC7-07097EB3D157}"/>
              </a:ext>
            </a:extLst>
          </p:cNvPr>
          <p:cNvSpPr txBox="1"/>
          <p:nvPr/>
        </p:nvSpPr>
        <p:spPr>
          <a:xfrm>
            <a:off x="262461" y="187373"/>
            <a:ext cx="843180" cy="307777"/>
          </a:xfrm>
          <a:prstGeom prst="rect">
            <a:avLst/>
          </a:prstGeom>
          <a:noFill/>
        </p:spPr>
        <p:txBody>
          <a:bodyPr wrap="none" rtlCol="0">
            <a:spAutoFit/>
          </a:bodyPr>
          <a:lstStyle/>
          <a:p>
            <a:r>
              <a:rPr lang="en-US" altLang="ko-KR" sz="1400" b="1" dirty="0">
                <a:solidFill>
                  <a:schemeClr val="tx1">
                    <a:lumMod val="75000"/>
                  </a:schemeClr>
                </a:solidFill>
              </a:rPr>
              <a:t>Part 2 &gt;&gt;</a:t>
            </a:r>
            <a:endParaRPr lang="ko-KR" altLang="en-US" sz="1400" b="1" dirty="0">
              <a:solidFill>
                <a:schemeClr val="tx1">
                  <a:lumMod val="75000"/>
                </a:schemeClr>
              </a:solidFill>
            </a:endParaRPr>
          </a:p>
        </p:txBody>
      </p:sp>
      <p:sp>
        <p:nvSpPr>
          <p:cNvPr id="6" name="TextBox 5">
            <a:extLst>
              <a:ext uri="{FF2B5EF4-FFF2-40B4-BE49-F238E27FC236}">
                <a16:creationId xmlns:a16="http://schemas.microsoft.com/office/drawing/2014/main" id="{BE9F29F2-1DC2-E871-6BA7-1EE9A1A8F6EC}"/>
              </a:ext>
            </a:extLst>
          </p:cNvPr>
          <p:cNvSpPr txBox="1"/>
          <p:nvPr/>
        </p:nvSpPr>
        <p:spPr>
          <a:xfrm>
            <a:off x="1280688" y="191869"/>
            <a:ext cx="2861681" cy="523220"/>
          </a:xfrm>
          <a:prstGeom prst="rect">
            <a:avLst/>
          </a:prstGeom>
          <a:noFill/>
        </p:spPr>
        <p:txBody>
          <a:bodyPr wrap="none" rtlCol="0">
            <a:spAutoFit/>
          </a:bodyPr>
          <a:lstStyle/>
          <a:p>
            <a:r>
              <a:rPr lang="ko-KR" altLang="en-US" sz="2800" b="1" dirty="0">
                <a:solidFill>
                  <a:schemeClr val="tx1">
                    <a:lumMod val="75000"/>
                  </a:schemeClr>
                </a:solidFill>
                <a:latin typeface="+mn-ea"/>
              </a:rPr>
              <a:t>환경 설치 자동화</a:t>
            </a:r>
          </a:p>
        </p:txBody>
      </p:sp>
      <p:cxnSp>
        <p:nvCxnSpPr>
          <p:cNvPr id="28" name="직선 연결선 27">
            <a:extLst>
              <a:ext uri="{FF2B5EF4-FFF2-40B4-BE49-F238E27FC236}">
                <a16:creationId xmlns:a16="http://schemas.microsoft.com/office/drawing/2014/main" id="{E4FA0834-81F8-1DEC-C183-0BE202D205BF}"/>
              </a:ext>
            </a:extLst>
          </p:cNvPr>
          <p:cNvCxnSpPr>
            <a:cxnSpLocks/>
          </p:cNvCxnSpPr>
          <p:nvPr/>
        </p:nvCxnSpPr>
        <p:spPr>
          <a:xfrm>
            <a:off x="1153688" y="801029"/>
            <a:ext cx="1103831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9" name="그룹 18">
            <a:extLst>
              <a:ext uri="{FF2B5EF4-FFF2-40B4-BE49-F238E27FC236}">
                <a16:creationId xmlns:a16="http://schemas.microsoft.com/office/drawing/2014/main" id="{C5692CED-C061-85B3-E757-EA45538C08B2}"/>
              </a:ext>
            </a:extLst>
          </p:cNvPr>
          <p:cNvGrpSpPr/>
          <p:nvPr/>
        </p:nvGrpSpPr>
        <p:grpSpPr>
          <a:xfrm>
            <a:off x="332782" y="1156858"/>
            <a:ext cx="2798620" cy="1734001"/>
            <a:chOff x="332782" y="1156858"/>
            <a:chExt cx="2798620" cy="1734001"/>
          </a:xfrm>
        </p:grpSpPr>
        <p:sp>
          <p:nvSpPr>
            <p:cNvPr id="4" name="직사각형 3">
              <a:extLst>
                <a:ext uri="{FF2B5EF4-FFF2-40B4-BE49-F238E27FC236}">
                  <a16:creationId xmlns:a16="http://schemas.microsoft.com/office/drawing/2014/main" id="{2CAC9F8B-CF3D-D2EF-4F48-B9E1997C9B1A}"/>
                </a:ext>
              </a:extLst>
            </p:cNvPr>
            <p:cNvSpPr/>
            <p:nvPr/>
          </p:nvSpPr>
          <p:spPr>
            <a:xfrm>
              <a:off x="332783" y="1156858"/>
              <a:ext cx="2798619" cy="109450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b="1" dirty="0"/>
                <a:t>AIRFLOW</a:t>
              </a:r>
              <a:endParaRPr lang="ko-KR" altLang="en-US" b="1" dirty="0"/>
            </a:p>
          </p:txBody>
        </p:sp>
        <p:sp>
          <p:nvSpPr>
            <p:cNvPr id="12" name="TextBox 11">
              <a:extLst>
                <a:ext uri="{FF2B5EF4-FFF2-40B4-BE49-F238E27FC236}">
                  <a16:creationId xmlns:a16="http://schemas.microsoft.com/office/drawing/2014/main" id="{A777FC82-516D-9AF7-EAB2-8F50FB425E52}"/>
                </a:ext>
              </a:extLst>
            </p:cNvPr>
            <p:cNvSpPr txBox="1"/>
            <p:nvPr/>
          </p:nvSpPr>
          <p:spPr>
            <a:xfrm>
              <a:off x="332782" y="2521527"/>
              <a:ext cx="2798619" cy="369332"/>
            </a:xfrm>
            <a:prstGeom prst="rect">
              <a:avLst/>
            </a:prstGeom>
            <a:noFill/>
          </p:spPr>
          <p:txBody>
            <a:bodyPr wrap="square" rtlCol="0">
              <a:spAutoFit/>
            </a:bodyPr>
            <a:lstStyle/>
            <a:p>
              <a:r>
                <a:rPr lang="en-US" altLang="ko-KR" b="1" dirty="0"/>
                <a:t>Task </a:t>
              </a:r>
              <a:r>
                <a:rPr lang="ko-KR" altLang="en-US" b="1" dirty="0"/>
                <a:t>자동화 및 관리 툴</a:t>
              </a:r>
            </a:p>
          </p:txBody>
        </p:sp>
      </p:grpSp>
      <p:grpSp>
        <p:nvGrpSpPr>
          <p:cNvPr id="20" name="그룹 19">
            <a:extLst>
              <a:ext uri="{FF2B5EF4-FFF2-40B4-BE49-F238E27FC236}">
                <a16:creationId xmlns:a16="http://schemas.microsoft.com/office/drawing/2014/main" id="{764314CA-F4F5-CE73-5B47-69272E042A4A}"/>
              </a:ext>
            </a:extLst>
          </p:cNvPr>
          <p:cNvGrpSpPr/>
          <p:nvPr/>
        </p:nvGrpSpPr>
        <p:grpSpPr>
          <a:xfrm>
            <a:off x="4631958" y="1156858"/>
            <a:ext cx="2798619" cy="1978734"/>
            <a:chOff x="4631958" y="1156858"/>
            <a:chExt cx="2798619" cy="1978734"/>
          </a:xfrm>
        </p:grpSpPr>
        <p:sp>
          <p:nvSpPr>
            <p:cNvPr id="7" name="직사각형 6">
              <a:extLst>
                <a:ext uri="{FF2B5EF4-FFF2-40B4-BE49-F238E27FC236}">
                  <a16:creationId xmlns:a16="http://schemas.microsoft.com/office/drawing/2014/main" id="{C7464223-F081-76FA-1F71-E6E144611676}"/>
                </a:ext>
              </a:extLst>
            </p:cNvPr>
            <p:cNvSpPr/>
            <p:nvPr/>
          </p:nvSpPr>
          <p:spPr>
            <a:xfrm>
              <a:off x="4631958" y="1156858"/>
              <a:ext cx="2798619" cy="109450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b="1" dirty="0"/>
                <a:t>AIRFLOW SCHEDULER</a:t>
              </a:r>
              <a:endParaRPr lang="ko-KR" altLang="en-US" b="1" dirty="0"/>
            </a:p>
          </p:txBody>
        </p:sp>
        <p:sp>
          <p:nvSpPr>
            <p:cNvPr id="13" name="TextBox 12">
              <a:extLst>
                <a:ext uri="{FF2B5EF4-FFF2-40B4-BE49-F238E27FC236}">
                  <a16:creationId xmlns:a16="http://schemas.microsoft.com/office/drawing/2014/main" id="{991F2E76-1C67-0338-8766-27DFA31F6EF4}"/>
                </a:ext>
              </a:extLst>
            </p:cNvPr>
            <p:cNvSpPr txBox="1"/>
            <p:nvPr/>
          </p:nvSpPr>
          <p:spPr>
            <a:xfrm>
              <a:off x="4631958" y="2489261"/>
              <a:ext cx="2798619" cy="646331"/>
            </a:xfrm>
            <a:prstGeom prst="rect">
              <a:avLst/>
            </a:prstGeom>
            <a:noFill/>
          </p:spPr>
          <p:txBody>
            <a:bodyPr wrap="square" rtlCol="0">
              <a:spAutoFit/>
            </a:bodyPr>
            <a:lstStyle/>
            <a:p>
              <a:r>
                <a:rPr lang="en-US" altLang="ko-KR" b="1" dirty="0"/>
                <a:t>AIRFLOW</a:t>
              </a:r>
              <a:r>
                <a:rPr lang="ko-KR" altLang="en-US" b="1" dirty="0"/>
                <a:t>에서의 작업 </a:t>
              </a:r>
              <a:r>
                <a:rPr lang="ko-KR" altLang="en-US" b="1" dirty="0" err="1"/>
                <a:t>스케쥴링을</a:t>
              </a:r>
              <a:r>
                <a:rPr lang="ko-KR" altLang="en-US" b="1" dirty="0"/>
                <a:t> 담당</a:t>
              </a:r>
            </a:p>
          </p:txBody>
        </p:sp>
      </p:grpSp>
      <p:grpSp>
        <p:nvGrpSpPr>
          <p:cNvPr id="21" name="그룹 20">
            <a:extLst>
              <a:ext uri="{FF2B5EF4-FFF2-40B4-BE49-F238E27FC236}">
                <a16:creationId xmlns:a16="http://schemas.microsoft.com/office/drawing/2014/main" id="{EF40E49D-3BCF-D0FF-6CA8-8E2A145349A1}"/>
              </a:ext>
            </a:extLst>
          </p:cNvPr>
          <p:cNvGrpSpPr/>
          <p:nvPr/>
        </p:nvGrpSpPr>
        <p:grpSpPr>
          <a:xfrm>
            <a:off x="8864521" y="1156858"/>
            <a:ext cx="2865231" cy="1978733"/>
            <a:chOff x="8864521" y="1156858"/>
            <a:chExt cx="2865231" cy="1978733"/>
          </a:xfrm>
        </p:grpSpPr>
        <p:sp>
          <p:nvSpPr>
            <p:cNvPr id="10" name="직사각형 9">
              <a:extLst>
                <a:ext uri="{FF2B5EF4-FFF2-40B4-BE49-F238E27FC236}">
                  <a16:creationId xmlns:a16="http://schemas.microsoft.com/office/drawing/2014/main" id="{37450DE5-64E9-B1EB-B7B9-D1CF6A9BF264}"/>
                </a:ext>
              </a:extLst>
            </p:cNvPr>
            <p:cNvSpPr/>
            <p:nvPr/>
          </p:nvSpPr>
          <p:spPr>
            <a:xfrm>
              <a:off x="8931133" y="1156858"/>
              <a:ext cx="2798619" cy="109450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b="1" dirty="0" err="1"/>
                <a:t>MLflow</a:t>
              </a:r>
              <a:endParaRPr lang="ko-KR" altLang="en-US" b="1" dirty="0"/>
            </a:p>
          </p:txBody>
        </p:sp>
        <p:sp>
          <p:nvSpPr>
            <p:cNvPr id="14" name="TextBox 13">
              <a:extLst>
                <a:ext uri="{FF2B5EF4-FFF2-40B4-BE49-F238E27FC236}">
                  <a16:creationId xmlns:a16="http://schemas.microsoft.com/office/drawing/2014/main" id="{B44FCECE-9EF5-F741-4F96-39D3DDF6CBD5}"/>
                </a:ext>
              </a:extLst>
            </p:cNvPr>
            <p:cNvSpPr txBox="1"/>
            <p:nvPr/>
          </p:nvSpPr>
          <p:spPr>
            <a:xfrm>
              <a:off x="8864521" y="2489260"/>
              <a:ext cx="2798619" cy="646331"/>
            </a:xfrm>
            <a:prstGeom prst="rect">
              <a:avLst/>
            </a:prstGeom>
            <a:noFill/>
          </p:spPr>
          <p:txBody>
            <a:bodyPr wrap="square" rtlCol="0">
              <a:spAutoFit/>
            </a:bodyPr>
            <a:lstStyle/>
            <a:p>
              <a:r>
                <a:rPr lang="ko-KR" altLang="en-US" b="1" dirty="0"/>
                <a:t>모델의 레지스트리를 저장 및 성능을 분석</a:t>
              </a:r>
            </a:p>
          </p:txBody>
        </p:sp>
      </p:grpSp>
      <p:grpSp>
        <p:nvGrpSpPr>
          <p:cNvPr id="22" name="그룹 21">
            <a:extLst>
              <a:ext uri="{FF2B5EF4-FFF2-40B4-BE49-F238E27FC236}">
                <a16:creationId xmlns:a16="http://schemas.microsoft.com/office/drawing/2014/main" id="{E706EC4E-E8F2-5562-DA9E-71B2AA0BD7D9}"/>
              </a:ext>
            </a:extLst>
          </p:cNvPr>
          <p:cNvGrpSpPr/>
          <p:nvPr/>
        </p:nvGrpSpPr>
        <p:grpSpPr>
          <a:xfrm>
            <a:off x="262461" y="3952943"/>
            <a:ext cx="4369497" cy="2244410"/>
            <a:chOff x="262461" y="3952943"/>
            <a:chExt cx="4369497" cy="2244410"/>
          </a:xfrm>
        </p:grpSpPr>
        <p:sp>
          <p:nvSpPr>
            <p:cNvPr id="9" name="직사각형 8">
              <a:extLst>
                <a:ext uri="{FF2B5EF4-FFF2-40B4-BE49-F238E27FC236}">
                  <a16:creationId xmlns:a16="http://schemas.microsoft.com/office/drawing/2014/main" id="{7739CBE8-62AC-94EF-2942-E95E829D5FD8}"/>
                </a:ext>
              </a:extLst>
            </p:cNvPr>
            <p:cNvSpPr/>
            <p:nvPr/>
          </p:nvSpPr>
          <p:spPr>
            <a:xfrm>
              <a:off x="332782" y="3952943"/>
              <a:ext cx="2798619" cy="109450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b="1" dirty="0"/>
                <a:t>POSTGRESQL</a:t>
              </a:r>
              <a:br>
                <a:rPr lang="en-US" altLang="ko-KR" b="1" dirty="0"/>
              </a:br>
              <a:r>
                <a:rPr lang="en-US" altLang="ko-KR" b="1" dirty="0"/>
                <a:t>+ </a:t>
              </a:r>
              <a:r>
                <a:rPr lang="en-US" altLang="ko-KR" b="1" dirty="0" err="1"/>
                <a:t>pgvector</a:t>
              </a:r>
              <a:endParaRPr lang="ko-KR" altLang="en-US" b="1" dirty="0"/>
            </a:p>
          </p:txBody>
        </p:sp>
        <p:sp>
          <p:nvSpPr>
            <p:cNvPr id="15" name="TextBox 14">
              <a:extLst>
                <a:ext uri="{FF2B5EF4-FFF2-40B4-BE49-F238E27FC236}">
                  <a16:creationId xmlns:a16="http://schemas.microsoft.com/office/drawing/2014/main" id="{424DB9E2-1EF1-C47F-8276-EC75A55DEA57}"/>
                </a:ext>
              </a:extLst>
            </p:cNvPr>
            <p:cNvSpPr txBox="1"/>
            <p:nvPr/>
          </p:nvSpPr>
          <p:spPr>
            <a:xfrm>
              <a:off x="262461" y="5274023"/>
              <a:ext cx="4369497" cy="923330"/>
            </a:xfrm>
            <a:prstGeom prst="rect">
              <a:avLst/>
            </a:prstGeom>
            <a:noFill/>
          </p:spPr>
          <p:txBody>
            <a:bodyPr wrap="square" rtlCol="0">
              <a:spAutoFit/>
            </a:bodyPr>
            <a:lstStyle/>
            <a:p>
              <a:r>
                <a:rPr lang="ko-KR" altLang="en-US" b="1" dirty="0"/>
                <a:t>훈련 데이터 및 추론 데이터 저장</a:t>
              </a:r>
              <a:br>
                <a:rPr lang="en-US" altLang="ko-KR" b="1" dirty="0"/>
              </a:br>
              <a:br>
                <a:rPr lang="en-US" altLang="ko-KR" b="1" dirty="0"/>
              </a:br>
              <a:r>
                <a:rPr lang="en-US" altLang="ko-KR" b="1" dirty="0" err="1"/>
                <a:t>Pgvector</a:t>
              </a:r>
              <a:r>
                <a:rPr lang="ko-KR" altLang="en-US" b="1" dirty="0"/>
                <a:t>를 쓰면 </a:t>
              </a:r>
              <a:r>
                <a:rPr lang="en-US" altLang="ko-KR" b="1" dirty="0"/>
                <a:t>vector </a:t>
              </a:r>
              <a:r>
                <a:rPr lang="ko-KR" altLang="en-US" b="1" dirty="0"/>
                <a:t>자료형 사용 가능</a:t>
              </a:r>
            </a:p>
          </p:txBody>
        </p:sp>
      </p:grpSp>
      <p:grpSp>
        <p:nvGrpSpPr>
          <p:cNvPr id="23" name="그룹 22">
            <a:extLst>
              <a:ext uri="{FF2B5EF4-FFF2-40B4-BE49-F238E27FC236}">
                <a16:creationId xmlns:a16="http://schemas.microsoft.com/office/drawing/2014/main" id="{44C01365-31F5-029B-9286-7FF63F65D23D}"/>
              </a:ext>
            </a:extLst>
          </p:cNvPr>
          <p:cNvGrpSpPr/>
          <p:nvPr/>
        </p:nvGrpSpPr>
        <p:grpSpPr>
          <a:xfrm>
            <a:off x="8931132" y="3952943"/>
            <a:ext cx="2798619" cy="2006785"/>
            <a:chOff x="8931132" y="3952943"/>
            <a:chExt cx="2798619" cy="2006785"/>
          </a:xfrm>
        </p:grpSpPr>
        <p:sp>
          <p:nvSpPr>
            <p:cNvPr id="11" name="직사각형 10">
              <a:extLst>
                <a:ext uri="{FF2B5EF4-FFF2-40B4-BE49-F238E27FC236}">
                  <a16:creationId xmlns:a16="http://schemas.microsoft.com/office/drawing/2014/main" id="{9FE2C15E-A622-EDAC-9775-F7B46F7EFF69}"/>
                </a:ext>
              </a:extLst>
            </p:cNvPr>
            <p:cNvSpPr/>
            <p:nvPr/>
          </p:nvSpPr>
          <p:spPr>
            <a:xfrm>
              <a:off x="8931132" y="3952943"/>
              <a:ext cx="2798619" cy="109450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b="1" dirty="0"/>
                <a:t>Train Container</a:t>
              </a:r>
              <a:endParaRPr lang="ko-KR" altLang="en-US" b="1" dirty="0"/>
            </a:p>
          </p:txBody>
        </p:sp>
        <p:sp>
          <p:nvSpPr>
            <p:cNvPr id="17" name="TextBox 16">
              <a:extLst>
                <a:ext uri="{FF2B5EF4-FFF2-40B4-BE49-F238E27FC236}">
                  <a16:creationId xmlns:a16="http://schemas.microsoft.com/office/drawing/2014/main" id="{05CDC049-5D4A-5B15-78FA-DD93B33EF7A1}"/>
                </a:ext>
              </a:extLst>
            </p:cNvPr>
            <p:cNvSpPr txBox="1"/>
            <p:nvPr/>
          </p:nvSpPr>
          <p:spPr>
            <a:xfrm>
              <a:off x="8931132" y="5313397"/>
              <a:ext cx="2798619" cy="646331"/>
            </a:xfrm>
            <a:prstGeom prst="rect">
              <a:avLst/>
            </a:prstGeom>
            <a:noFill/>
          </p:spPr>
          <p:txBody>
            <a:bodyPr wrap="square" rtlCol="0">
              <a:spAutoFit/>
            </a:bodyPr>
            <a:lstStyle/>
            <a:p>
              <a:r>
                <a:rPr lang="ko-KR" altLang="en-US" b="1" dirty="0"/>
                <a:t>훈련 전용 컨테이너</a:t>
              </a:r>
              <a:r>
                <a:rPr lang="en-US" altLang="ko-KR" b="1" dirty="0"/>
                <a:t>(ssh</a:t>
              </a:r>
              <a:r>
                <a:rPr lang="ko-KR" altLang="en-US" b="1" dirty="0"/>
                <a:t>로 연결</a:t>
              </a:r>
              <a:r>
                <a:rPr lang="en-US" altLang="ko-KR" b="1" dirty="0"/>
                <a:t>)</a:t>
              </a:r>
              <a:endParaRPr lang="ko-KR" altLang="en-US" b="1" dirty="0"/>
            </a:p>
          </p:txBody>
        </p:sp>
      </p:grpSp>
      <p:sp>
        <p:nvSpPr>
          <p:cNvPr id="18" name="타원 17">
            <a:extLst>
              <a:ext uri="{FF2B5EF4-FFF2-40B4-BE49-F238E27FC236}">
                <a16:creationId xmlns:a16="http://schemas.microsoft.com/office/drawing/2014/main" id="{A296B5AF-5986-DD8E-E957-E8EBAA6B1DF8}"/>
              </a:ext>
            </a:extLst>
          </p:cNvPr>
          <p:cNvSpPr/>
          <p:nvPr/>
        </p:nvSpPr>
        <p:spPr>
          <a:xfrm>
            <a:off x="4710427" y="3590863"/>
            <a:ext cx="2641678" cy="2542308"/>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ko-KR" altLang="en-US" sz="2400" b="1" dirty="0"/>
              <a:t>물리 서버</a:t>
            </a:r>
          </a:p>
        </p:txBody>
      </p:sp>
    </p:spTree>
    <p:extLst>
      <p:ext uri="{BB962C8B-B14F-4D97-AF65-F5344CB8AC3E}">
        <p14:creationId xmlns:p14="http://schemas.microsoft.com/office/powerpoint/2010/main" val="678363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F7021-318C-B461-CE25-8B08B62AAD8B}"/>
            </a:ext>
          </a:extLst>
        </p:cNvPr>
        <p:cNvGrpSpPr/>
        <p:nvPr/>
      </p:nvGrpSpPr>
      <p:grpSpPr>
        <a:xfrm>
          <a:off x="0" y="0"/>
          <a:ext cx="0" cy="0"/>
          <a:chOff x="0" y="0"/>
          <a:chExt cx="0" cy="0"/>
        </a:xfrm>
      </p:grpSpPr>
      <p:pic>
        <p:nvPicPr>
          <p:cNvPr id="3" name="그림 2">
            <a:extLst>
              <a:ext uri="{FF2B5EF4-FFF2-40B4-BE49-F238E27FC236}">
                <a16:creationId xmlns:a16="http://schemas.microsoft.com/office/drawing/2014/main" id="{AD70F82B-BD41-4886-F95C-6D3C3AF312AD}"/>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직사각형 4">
            <a:extLst>
              <a:ext uri="{FF2B5EF4-FFF2-40B4-BE49-F238E27FC236}">
                <a16:creationId xmlns:a16="http://schemas.microsoft.com/office/drawing/2014/main" id="{8DD8C32B-8427-68F9-5364-C6DAD4836E83}"/>
              </a:ext>
            </a:extLst>
          </p:cNvPr>
          <p:cNvSpPr/>
          <p:nvPr/>
        </p:nvSpPr>
        <p:spPr>
          <a:xfrm>
            <a:off x="0" y="0"/>
            <a:ext cx="12192000" cy="6858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9E2FFF43-D33A-0C14-FF5D-BB91F28C4D74}"/>
              </a:ext>
            </a:extLst>
          </p:cNvPr>
          <p:cNvSpPr txBox="1"/>
          <p:nvPr/>
        </p:nvSpPr>
        <p:spPr>
          <a:xfrm>
            <a:off x="1245152" y="-207695"/>
            <a:ext cx="9701695" cy="7017306"/>
          </a:xfrm>
          <a:prstGeom prst="rect">
            <a:avLst/>
          </a:prstGeom>
          <a:noFill/>
        </p:spPr>
        <p:txBody>
          <a:bodyPr wrap="none" rtlCol="0">
            <a:spAutoFit/>
          </a:bodyPr>
          <a:lstStyle/>
          <a:p>
            <a:pPr algn="ctr"/>
            <a:r>
              <a:rPr lang="en-US" altLang="ko-KR" sz="16600" b="1" dirty="0">
                <a:solidFill>
                  <a:schemeClr val="bg1"/>
                </a:solidFill>
              </a:rPr>
              <a:t>Part3.</a:t>
            </a:r>
            <a:br>
              <a:rPr lang="en-US" altLang="ko-KR" sz="16600" b="1" dirty="0">
                <a:solidFill>
                  <a:schemeClr val="bg1"/>
                </a:solidFill>
              </a:rPr>
            </a:br>
            <a:r>
              <a:rPr lang="ko-KR" altLang="en-US" sz="14200" b="1" dirty="0">
                <a:solidFill>
                  <a:schemeClr val="bg1"/>
                </a:solidFill>
              </a:rPr>
              <a:t>데이터 생성</a:t>
            </a:r>
            <a:br>
              <a:rPr lang="en-US" altLang="ko-KR" sz="14200" b="1" dirty="0">
                <a:solidFill>
                  <a:schemeClr val="bg1"/>
                </a:solidFill>
              </a:rPr>
            </a:br>
            <a:r>
              <a:rPr lang="ko-KR" altLang="en-US" sz="14200" b="1" dirty="0">
                <a:solidFill>
                  <a:schemeClr val="bg1"/>
                </a:solidFill>
              </a:rPr>
              <a:t>자동화</a:t>
            </a:r>
          </a:p>
        </p:txBody>
      </p:sp>
      <p:sp>
        <p:nvSpPr>
          <p:cNvPr id="6" name="TextBox 5">
            <a:extLst>
              <a:ext uri="{FF2B5EF4-FFF2-40B4-BE49-F238E27FC236}">
                <a16:creationId xmlns:a16="http://schemas.microsoft.com/office/drawing/2014/main" id="{464DB7B0-10EE-5C21-C182-C565357C6E49}"/>
              </a:ext>
            </a:extLst>
          </p:cNvPr>
          <p:cNvSpPr txBox="1"/>
          <p:nvPr/>
        </p:nvSpPr>
        <p:spPr>
          <a:xfrm>
            <a:off x="9998245" y="6578779"/>
            <a:ext cx="2194833" cy="230832"/>
          </a:xfrm>
          <a:prstGeom prst="rect">
            <a:avLst/>
          </a:prstGeom>
          <a:noFill/>
        </p:spPr>
        <p:txBody>
          <a:bodyPr wrap="none" rtlCol="0">
            <a:spAutoFit/>
          </a:bodyPr>
          <a:lstStyle/>
          <a:p>
            <a:pPr algn="r"/>
            <a:r>
              <a:rPr lang="en-US" altLang="ko-KR" sz="900" dirty="0">
                <a:solidFill>
                  <a:schemeClr val="bg1"/>
                </a:solidFill>
                <a:latin typeface="Arial" panose="020B0604020202020204" pitchFamily="34" charset="0"/>
                <a:cs typeface="Arial" panose="020B0604020202020204" pitchFamily="34" charset="0"/>
              </a:rPr>
              <a:t>ⓒSaebyeol Yu.</a:t>
            </a:r>
            <a:r>
              <a:rPr lang="ko-KR" altLang="en-US" sz="900" dirty="0">
                <a:solidFill>
                  <a:schemeClr val="bg1"/>
                </a:solidFill>
                <a:latin typeface="Arial" panose="020B0604020202020204" pitchFamily="34" charset="0"/>
                <a:cs typeface="Arial" panose="020B0604020202020204" pitchFamily="34" charset="0"/>
              </a:rPr>
              <a:t> </a:t>
            </a:r>
            <a:r>
              <a:rPr lang="en-US" altLang="ko-KR" sz="900" dirty="0" err="1">
                <a:solidFill>
                  <a:schemeClr val="bg1"/>
                </a:solidFill>
                <a:latin typeface="Arial" panose="020B0604020202020204" pitchFamily="34" charset="0"/>
                <a:cs typeface="Arial" panose="020B0604020202020204" pitchFamily="34" charset="0"/>
              </a:rPr>
              <a:t>Saebyeol’s</a:t>
            </a:r>
            <a:r>
              <a:rPr lang="ko-KR" altLang="en-US" sz="900" dirty="0">
                <a:solidFill>
                  <a:schemeClr val="bg1"/>
                </a:solidFill>
                <a:latin typeface="Arial" panose="020B0604020202020204" pitchFamily="34" charset="0"/>
                <a:cs typeface="Arial" panose="020B0604020202020204" pitchFamily="34" charset="0"/>
              </a:rPr>
              <a:t> </a:t>
            </a:r>
            <a:r>
              <a:rPr lang="en-US" altLang="ko-KR" sz="900" dirty="0">
                <a:solidFill>
                  <a:schemeClr val="bg1"/>
                </a:solidFill>
                <a:latin typeface="Arial" panose="020B0604020202020204" pitchFamily="34" charset="0"/>
                <a:cs typeface="Arial" panose="020B0604020202020204" pitchFamily="34" charset="0"/>
              </a:rPr>
              <a:t>PowerPoint</a:t>
            </a:r>
            <a:endParaRPr lang="ko-KR" altLang="en-US" sz="9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07197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713424-B330-C24F-110C-1C6F04A69702}"/>
              </a:ext>
            </a:extLst>
          </p:cNvPr>
          <p:cNvSpPr txBox="1"/>
          <p:nvPr/>
        </p:nvSpPr>
        <p:spPr>
          <a:xfrm>
            <a:off x="262461" y="187373"/>
            <a:ext cx="923330" cy="307777"/>
          </a:xfrm>
          <a:prstGeom prst="rect">
            <a:avLst/>
          </a:prstGeom>
          <a:noFill/>
        </p:spPr>
        <p:txBody>
          <a:bodyPr wrap="none" rtlCol="0">
            <a:spAutoFit/>
          </a:bodyPr>
          <a:lstStyle/>
          <a:p>
            <a:r>
              <a:rPr lang="en-US" altLang="ko-KR" sz="1400" b="1" dirty="0">
                <a:solidFill>
                  <a:schemeClr val="tx1">
                    <a:lumMod val="75000"/>
                  </a:schemeClr>
                </a:solidFill>
              </a:rPr>
              <a:t>Part 3   &gt;&gt;</a:t>
            </a:r>
            <a:endParaRPr lang="ko-KR" altLang="en-US" sz="1400" b="1" dirty="0">
              <a:solidFill>
                <a:schemeClr val="tx1">
                  <a:lumMod val="75000"/>
                </a:schemeClr>
              </a:solidFill>
            </a:endParaRPr>
          </a:p>
        </p:txBody>
      </p:sp>
      <p:cxnSp>
        <p:nvCxnSpPr>
          <p:cNvPr id="10" name="직선 연결선 9">
            <a:extLst>
              <a:ext uri="{FF2B5EF4-FFF2-40B4-BE49-F238E27FC236}">
                <a16:creationId xmlns:a16="http://schemas.microsoft.com/office/drawing/2014/main" id="{A8839527-8D56-3594-26A8-12936DB8C624}"/>
              </a:ext>
            </a:extLst>
          </p:cNvPr>
          <p:cNvCxnSpPr>
            <a:cxnSpLocks/>
          </p:cNvCxnSpPr>
          <p:nvPr/>
        </p:nvCxnSpPr>
        <p:spPr>
          <a:xfrm>
            <a:off x="1153688" y="724829"/>
            <a:ext cx="1103831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 name="직선 연결선 1">
            <a:extLst>
              <a:ext uri="{FF2B5EF4-FFF2-40B4-BE49-F238E27FC236}">
                <a16:creationId xmlns:a16="http://schemas.microsoft.com/office/drawing/2014/main" id="{FA3CD4B8-4B45-5CB4-5A00-731DCAC637D2}"/>
              </a:ext>
            </a:extLst>
          </p:cNvPr>
          <p:cNvCxnSpPr/>
          <p:nvPr/>
        </p:nvCxnSpPr>
        <p:spPr>
          <a:xfrm>
            <a:off x="6098440" y="3152824"/>
            <a:ext cx="0" cy="1192863"/>
          </a:xfrm>
          <a:prstGeom prst="line">
            <a:avLst/>
          </a:prstGeom>
          <a:ln>
            <a:solidFill>
              <a:schemeClr val="tx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 name="직선 연결선 2">
            <a:extLst>
              <a:ext uri="{FF2B5EF4-FFF2-40B4-BE49-F238E27FC236}">
                <a16:creationId xmlns:a16="http://schemas.microsoft.com/office/drawing/2014/main" id="{D3D54DA9-761F-5D48-6D24-398AB492F6A2}"/>
              </a:ext>
            </a:extLst>
          </p:cNvPr>
          <p:cNvCxnSpPr/>
          <p:nvPr/>
        </p:nvCxnSpPr>
        <p:spPr>
          <a:xfrm flipH="1">
            <a:off x="4792403" y="4352990"/>
            <a:ext cx="1288010" cy="774495"/>
          </a:xfrm>
          <a:prstGeom prst="line">
            <a:avLst/>
          </a:prstGeom>
          <a:ln>
            <a:solidFill>
              <a:schemeClr val="tx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 name="직선 연결선 3">
            <a:extLst>
              <a:ext uri="{FF2B5EF4-FFF2-40B4-BE49-F238E27FC236}">
                <a16:creationId xmlns:a16="http://schemas.microsoft.com/office/drawing/2014/main" id="{953F4E08-8238-996C-B446-ED6F008D3F29}"/>
              </a:ext>
            </a:extLst>
          </p:cNvPr>
          <p:cNvCxnSpPr/>
          <p:nvPr/>
        </p:nvCxnSpPr>
        <p:spPr>
          <a:xfrm>
            <a:off x="6127464" y="4352987"/>
            <a:ext cx="1072693" cy="679245"/>
          </a:xfrm>
          <a:prstGeom prst="line">
            <a:avLst/>
          </a:prstGeom>
          <a:ln>
            <a:solidFill>
              <a:schemeClr val="tx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타원 6">
            <a:extLst>
              <a:ext uri="{FF2B5EF4-FFF2-40B4-BE49-F238E27FC236}">
                <a16:creationId xmlns:a16="http://schemas.microsoft.com/office/drawing/2014/main" id="{5622105E-AFBE-62B4-7FF7-6EAC73814CD3}"/>
              </a:ext>
            </a:extLst>
          </p:cNvPr>
          <p:cNvSpPr/>
          <p:nvPr/>
        </p:nvSpPr>
        <p:spPr>
          <a:xfrm>
            <a:off x="3560349" y="4559345"/>
            <a:ext cx="1758766" cy="17587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타원 7">
            <a:extLst>
              <a:ext uri="{FF2B5EF4-FFF2-40B4-BE49-F238E27FC236}">
                <a16:creationId xmlns:a16="http://schemas.microsoft.com/office/drawing/2014/main" id="{4B92FDAA-1CE9-30B4-3E87-529615BD5A87}"/>
              </a:ext>
            </a:extLst>
          </p:cNvPr>
          <p:cNvSpPr/>
          <p:nvPr/>
        </p:nvSpPr>
        <p:spPr>
          <a:xfrm>
            <a:off x="5216617" y="1403212"/>
            <a:ext cx="1758766" cy="17587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타원 8">
            <a:extLst>
              <a:ext uri="{FF2B5EF4-FFF2-40B4-BE49-F238E27FC236}">
                <a16:creationId xmlns:a16="http://schemas.microsoft.com/office/drawing/2014/main" id="{946CBE16-10A2-2CD6-EA44-72019676820C}"/>
              </a:ext>
            </a:extLst>
          </p:cNvPr>
          <p:cNvSpPr/>
          <p:nvPr/>
        </p:nvSpPr>
        <p:spPr>
          <a:xfrm>
            <a:off x="6975383" y="4559345"/>
            <a:ext cx="1758766" cy="175876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61FA73D4-8629-17EF-DF83-B7CB32990B52}"/>
              </a:ext>
            </a:extLst>
          </p:cNvPr>
          <p:cNvSpPr txBox="1"/>
          <p:nvPr/>
        </p:nvSpPr>
        <p:spPr>
          <a:xfrm>
            <a:off x="5760361" y="1922338"/>
            <a:ext cx="659155" cy="769441"/>
          </a:xfrm>
          <a:prstGeom prst="rect">
            <a:avLst/>
          </a:prstGeom>
          <a:noFill/>
        </p:spPr>
        <p:txBody>
          <a:bodyPr wrap="none" rtlCol="0">
            <a:spAutoFit/>
          </a:bodyPr>
          <a:lstStyle/>
          <a:p>
            <a:pPr algn="ctr"/>
            <a:r>
              <a:rPr lang="en-US" altLang="ko-KR" sz="4400" b="1" dirty="0">
                <a:solidFill>
                  <a:schemeClr val="bg1"/>
                </a:solidFill>
                <a:latin typeface="+mj-lt"/>
              </a:rPr>
              <a:t>A</a:t>
            </a:r>
            <a:endParaRPr lang="ko-KR" altLang="en-US" sz="4400" b="1" dirty="0">
              <a:solidFill>
                <a:schemeClr val="bg1"/>
              </a:solidFill>
              <a:latin typeface="+mj-lt"/>
            </a:endParaRPr>
          </a:p>
        </p:txBody>
      </p:sp>
      <p:sp>
        <p:nvSpPr>
          <p:cNvPr id="12" name="TextBox 11">
            <a:extLst>
              <a:ext uri="{FF2B5EF4-FFF2-40B4-BE49-F238E27FC236}">
                <a16:creationId xmlns:a16="http://schemas.microsoft.com/office/drawing/2014/main" id="{546CE623-F0E5-A41A-A115-BE227BA15AAC}"/>
              </a:ext>
            </a:extLst>
          </p:cNvPr>
          <p:cNvSpPr txBox="1"/>
          <p:nvPr/>
        </p:nvSpPr>
        <p:spPr>
          <a:xfrm>
            <a:off x="4166259" y="5087818"/>
            <a:ext cx="546945" cy="769441"/>
          </a:xfrm>
          <a:prstGeom prst="rect">
            <a:avLst/>
          </a:prstGeom>
          <a:noFill/>
        </p:spPr>
        <p:txBody>
          <a:bodyPr wrap="none" rtlCol="0">
            <a:spAutoFit/>
          </a:bodyPr>
          <a:lstStyle/>
          <a:p>
            <a:pPr algn="ctr"/>
            <a:r>
              <a:rPr lang="en-US" altLang="ko-KR" sz="4400" b="1" dirty="0">
                <a:solidFill>
                  <a:schemeClr val="bg1"/>
                </a:solidFill>
                <a:latin typeface="+mj-lt"/>
              </a:rPr>
              <a:t>B</a:t>
            </a:r>
            <a:endParaRPr lang="ko-KR" altLang="en-US" sz="4400" b="1" dirty="0">
              <a:solidFill>
                <a:schemeClr val="bg1"/>
              </a:solidFill>
              <a:latin typeface="+mj-lt"/>
            </a:endParaRPr>
          </a:p>
        </p:txBody>
      </p:sp>
      <p:sp>
        <p:nvSpPr>
          <p:cNvPr id="18" name="TextBox 17">
            <a:extLst>
              <a:ext uri="{FF2B5EF4-FFF2-40B4-BE49-F238E27FC236}">
                <a16:creationId xmlns:a16="http://schemas.microsoft.com/office/drawing/2014/main" id="{4DFE8DA4-8251-282E-FD73-261E63F012E2}"/>
              </a:ext>
            </a:extLst>
          </p:cNvPr>
          <p:cNvSpPr txBox="1"/>
          <p:nvPr/>
        </p:nvSpPr>
        <p:spPr>
          <a:xfrm>
            <a:off x="7502746" y="5089514"/>
            <a:ext cx="704040" cy="769441"/>
          </a:xfrm>
          <a:prstGeom prst="rect">
            <a:avLst/>
          </a:prstGeom>
          <a:noFill/>
        </p:spPr>
        <p:txBody>
          <a:bodyPr wrap="none" rtlCol="0">
            <a:spAutoFit/>
          </a:bodyPr>
          <a:lstStyle/>
          <a:p>
            <a:pPr algn="ctr"/>
            <a:r>
              <a:rPr lang="en-US" altLang="ko-KR" sz="4400" b="1" dirty="0">
                <a:solidFill>
                  <a:schemeClr val="bg1"/>
                </a:solidFill>
                <a:latin typeface="+mj-lt"/>
              </a:rPr>
              <a:t>C</a:t>
            </a:r>
            <a:endParaRPr lang="ko-KR" altLang="en-US" sz="4400" b="1" dirty="0">
              <a:solidFill>
                <a:schemeClr val="bg1"/>
              </a:solidFill>
              <a:latin typeface="+mj-lt"/>
            </a:endParaRPr>
          </a:p>
        </p:txBody>
      </p:sp>
      <p:sp>
        <p:nvSpPr>
          <p:cNvPr id="25" name="TextBox 24">
            <a:extLst>
              <a:ext uri="{FF2B5EF4-FFF2-40B4-BE49-F238E27FC236}">
                <a16:creationId xmlns:a16="http://schemas.microsoft.com/office/drawing/2014/main" id="{31AB8D84-9F96-B58B-C3C5-6BEC56CDEB51}"/>
              </a:ext>
            </a:extLst>
          </p:cNvPr>
          <p:cNvSpPr txBox="1"/>
          <p:nvPr/>
        </p:nvSpPr>
        <p:spPr>
          <a:xfrm>
            <a:off x="1040944" y="5272483"/>
            <a:ext cx="2095445" cy="400110"/>
          </a:xfrm>
          <a:prstGeom prst="rect">
            <a:avLst/>
          </a:prstGeom>
          <a:noFill/>
        </p:spPr>
        <p:txBody>
          <a:bodyPr wrap="none" rtlCol="0">
            <a:spAutoFit/>
          </a:bodyPr>
          <a:lstStyle/>
          <a:p>
            <a:r>
              <a:rPr lang="ko-KR" altLang="en-US" sz="2000" b="1" dirty="0"/>
              <a:t>샘플 데이터 삽입</a:t>
            </a:r>
            <a:endParaRPr lang="en-US" altLang="ko-KR" sz="2000" b="1" dirty="0"/>
          </a:p>
        </p:txBody>
      </p:sp>
      <p:sp>
        <p:nvSpPr>
          <p:cNvPr id="30" name="TextBox 29">
            <a:extLst>
              <a:ext uri="{FF2B5EF4-FFF2-40B4-BE49-F238E27FC236}">
                <a16:creationId xmlns:a16="http://schemas.microsoft.com/office/drawing/2014/main" id="{39E1067F-12BE-3844-1723-30E0CA9BD892}"/>
              </a:ext>
            </a:extLst>
          </p:cNvPr>
          <p:cNvSpPr txBox="1"/>
          <p:nvPr/>
        </p:nvSpPr>
        <p:spPr>
          <a:xfrm>
            <a:off x="8920228" y="5217229"/>
            <a:ext cx="2666114" cy="400110"/>
          </a:xfrm>
          <a:prstGeom prst="rect">
            <a:avLst/>
          </a:prstGeom>
          <a:noFill/>
        </p:spPr>
        <p:txBody>
          <a:bodyPr wrap="none" rtlCol="0">
            <a:spAutoFit/>
          </a:bodyPr>
          <a:lstStyle/>
          <a:p>
            <a:r>
              <a:rPr lang="ko-KR" altLang="en-US" sz="2000" b="1" dirty="0"/>
              <a:t>데이터 생성 로그 점검</a:t>
            </a:r>
            <a:endParaRPr lang="en-US" altLang="ko-KR" sz="2000" b="1" dirty="0"/>
          </a:p>
        </p:txBody>
      </p:sp>
      <p:sp>
        <p:nvSpPr>
          <p:cNvPr id="32" name="TextBox 31">
            <a:extLst>
              <a:ext uri="{FF2B5EF4-FFF2-40B4-BE49-F238E27FC236}">
                <a16:creationId xmlns:a16="http://schemas.microsoft.com/office/drawing/2014/main" id="{45BB9F8B-834C-4C77-FEB4-71F2E767DB07}"/>
              </a:ext>
            </a:extLst>
          </p:cNvPr>
          <p:cNvSpPr txBox="1"/>
          <p:nvPr/>
        </p:nvSpPr>
        <p:spPr>
          <a:xfrm>
            <a:off x="7200157" y="1781486"/>
            <a:ext cx="3749744" cy="707886"/>
          </a:xfrm>
          <a:prstGeom prst="rect">
            <a:avLst/>
          </a:prstGeom>
          <a:noFill/>
        </p:spPr>
        <p:txBody>
          <a:bodyPr wrap="none" rtlCol="0">
            <a:spAutoFit/>
          </a:bodyPr>
          <a:lstStyle/>
          <a:p>
            <a:r>
              <a:rPr lang="ko-KR" altLang="en-US" sz="2000" b="1" dirty="0"/>
              <a:t>스키마 구조와 </a:t>
            </a:r>
            <a:br>
              <a:rPr lang="en-US" altLang="ko-KR" sz="2000" b="1" dirty="0"/>
            </a:br>
            <a:r>
              <a:rPr lang="ko-KR" altLang="en-US" sz="2000" b="1" dirty="0"/>
              <a:t>매칭 </a:t>
            </a:r>
            <a:r>
              <a:rPr lang="ko-KR" altLang="en-US" sz="2000" b="1" dirty="0" err="1"/>
              <a:t>시켜놓은</a:t>
            </a:r>
            <a:r>
              <a:rPr lang="ko-KR" altLang="en-US" sz="2000" b="1" dirty="0"/>
              <a:t> 엑셀 데이터 생성</a:t>
            </a:r>
            <a:endParaRPr lang="en-US" altLang="ko-KR" sz="2000" b="1" dirty="0"/>
          </a:p>
        </p:txBody>
      </p:sp>
      <p:sp>
        <p:nvSpPr>
          <p:cNvPr id="13" name="TextBox 12">
            <a:extLst>
              <a:ext uri="{FF2B5EF4-FFF2-40B4-BE49-F238E27FC236}">
                <a16:creationId xmlns:a16="http://schemas.microsoft.com/office/drawing/2014/main" id="{3BA5E88D-719E-0E9E-4270-93D43EC29CD8}"/>
              </a:ext>
            </a:extLst>
          </p:cNvPr>
          <p:cNvSpPr txBox="1"/>
          <p:nvPr/>
        </p:nvSpPr>
        <p:spPr>
          <a:xfrm>
            <a:off x="1280688" y="191869"/>
            <a:ext cx="3220753" cy="523220"/>
          </a:xfrm>
          <a:prstGeom prst="rect">
            <a:avLst/>
          </a:prstGeom>
          <a:noFill/>
        </p:spPr>
        <p:txBody>
          <a:bodyPr wrap="none" rtlCol="0">
            <a:spAutoFit/>
          </a:bodyPr>
          <a:lstStyle/>
          <a:p>
            <a:r>
              <a:rPr lang="ko-KR" altLang="en-US" sz="2800" b="1" dirty="0">
                <a:solidFill>
                  <a:schemeClr val="tx1">
                    <a:lumMod val="75000"/>
                  </a:schemeClr>
                </a:solidFill>
                <a:latin typeface="+mn-ea"/>
              </a:rPr>
              <a:t>데이터 생성 자동화</a:t>
            </a:r>
          </a:p>
        </p:txBody>
      </p:sp>
    </p:spTree>
    <p:extLst>
      <p:ext uri="{BB962C8B-B14F-4D97-AF65-F5344CB8AC3E}">
        <p14:creationId xmlns:p14="http://schemas.microsoft.com/office/powerpoint/2010/main" val="3432755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3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713424-B330-C24F-110C-1C6F04A69702}"/>
              </a:ext>
            </a:extLst>
          </p:cNvPr>
          <p:cNvSpPr txBox="1"/>
          <p:nvPr/>
        </p:nvSpPr>
        <p:spPr>
          <a:xfrm>
            <a:off x="262461" y="187373"/>
            <a:ext cx="938077" cy="307777"/>
          </a:xfrm>
          <a:prstGeom prst="rect">
            <a:avLst/>
          </a:prstGeom>
          <a:noFill/>
        </p:spPr>
        <p:txBody>
          <a:bodyPr wrap="none" rtlCol="0">
            <a:spAutoFit/>
          </a:bodyPr>
          <a:lstStyle/>
          <a:p>
            <a:r>
              <a:rPr lang="en-US" altLang="ko-KR" sz="1400" dirty="0">
                <a:solidFill>
                  <a:schemeClr val="tx1">
                    <a:lumMod val="75000"/>
                  </a:schemeClr>
                </a:solidFill>
              </a:rPr>
              <a:t>Part 3 &gt;&gt;</a:t>
            </a:r>
            <a:endParaRPr lang="ko-KR" altLang="en-US" sz="1400" dirty="0">
              <a:solidFill>
                <a:schemeClr val="tx1">
                  <a:lumMod val="75000"/>
                </a:schemeClr>
              </a:solidFill>
            </a:endParaRPr>
          </a:p>
        </p:txBody>
      </p:sp>
      <p:sp>
        <p:nvSpPr>
          <p:cNvPr id="6" name="TextBox 5">
            <a:extLst>
              <a:ext uri="{FF2B5EF4-FFF2-40B4-BE49-F238E27FC236}">
                <a16:creationId xmlns:a16="http://schemas.microsoft.com/office/drawing/2014/main" id="{6E5D8A8F-48A3-0516-CD8C-4470FF263EE3}"/>
              </a:ext>
            </a:extLst>
          </p:cNvPr>
          <p:cNvSpPr txBox="1"/>
          <p:nvPr/>
        </p:nvSpPr>
        <p:spPr>
          <a:xfrm>
            <a:off x="1280688" y="191869"/>
            <a:ext cx="2018501" cy="400110"/>
          </a:xfrm>
          <a:prstGeom prst="rect">
            <a:avLst/>
          </a:prstGeom>
          <a:noFill/>
        </p:spPr>
        <p:txBody>
          <a:bodyPr wrap="none" rtlCol="0">
            <a:spAutoFit/>
          </a:bodyPr>
          <a:lstStyle/>
          <a:p>
            <a:r>
              <a:rPr lang="ko-KR" altLang="en-US" sz="2000" b="1" dirty="0">
                <a:solidFill>
                  <a:schemeClr val="tx1">
                    <a:lumMod val="75000"/>
                  </a:schemeClr>
                </a:solidFill>
                <a:latin typeface="+mn-ea"/>
              </a:rPr>
              <a:t>제목을 입력하세요</a:t>
            </a:r>
          </a:p>
        </p:txBody>
      </p:sp>
      <p:cxnSp>
        <p:nvCxnSpPr>
          <p:cNvPr id="28" name="직선 연결선 27">
            <a:extLst>
              <a:ext uri="{FF2B5EF4-FFF2-40B4-BE49-F238E27FC236}">
                <a16:creationId xmlns:a16="http://schemas.microsoft.com/office/drawing/2014/main" id="{E990BC48-D523-39A2-97D5-6A8D3F376D33}"/>
              </a:ext>
            </a:extLst>
          </p:cNvPr>
          <p:cNvCxnSpPr>
            <a:cxnSpLocks/>
          </p:cNvCxnSpPr>
          <p:nvPr/>
        </p:nvCxnSpPr>
        <p:spPr>
          <a:xfrm>
            <a:off x="1153688" y="724829"/>
            <a:ext cx="1103831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6F0FC0F0-9629-64FD-E200-FCDD5F6A6A81}"/>
              </a:ext>
            </a:extLst>
          </p:cNvPr>
          <p:cNvSpPr>
            <a:spLocks/>
          </p:cNvSpPr>
          <p:nvPr/>
        </p:nvSpPr>
        <p:spPr>
          <a:xfrm>
            <a:off x="477982" y="724829"/>
            <a:ext cx="5713887" cy="306852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ko-KR" altLang="en-US" sz="1100" b="1" dirty="0">
                <a:solidFill>
                  <a:schemeClr val="bg1"/>
                </a:solidFill>
              </a:rPr>
              <a:t>당신은 영어 문장을 교정하는 선생님입니다</a:t>
            </a:r>
            <a:r>
              <a:rPr lang="en-US" altLang="ko-KR" sz="1100" b="1" dirty="0">
                <a:solidFill>
                  <a:schemeClr val="bg1"/>
                </a:solidFill>
              </a:rPr>
              <a:t>. </a:t>
            </a:r>
            <a:br>
              <a:rPr lang="en-US" altLang="ko-KR" sz="1100" b="1" dirty="0">
                <a:solidFill>
                  <a:schemeClr val="bg1"/>
                </a:solidFill>
              </a:rPr>
            </a:br>
            <a:r>
              <a:rPr lang="ko-KR" altLang="en-US" sz="1100" b="1" dirty="0">
                <a:solidFill>
                  <a:schemeClr val="bg1"/>
                </a:solidFill>
              </a:rPr>
              <a:t>다음의 어색한 영어 문장을 원어민이 작성한 것처럼 자연스럽고 고급스럽게 교정해주세요</a:t>
            </a:r>
            <a:r>
              <a:rPr lang="en-US" altLang="ko-KR" sz="1100" b="1" dirty="0">
                <a:solidFill>
                  <a:schemeClr val="bg1"/>
                </a:solidFill>
              </a:rPr>
              <a:t>.</a:t>
            </a:r>
            <a:br>
              <a:rPr lang="en-US" altLang="ko-KR" sz="1100" b="1" dirty="0">
                <a:solidFill>
                  <a:schemeClr val="bg1"/>
                </a:solidFill>
              </a:rPr>
            </a:br>
            <a:br>
              <a:rPr lang="en-US" altLang="ko-KR" sz="1100" b="1" dirty="0">
                <a:solidFill>
                  <a:schemeClr val="bg1"/>
                </a:solidFill>
              </a:rPr>
            </a:br>
            <a:r>
              <a:rPr lang="en-US" altLang="ko-KR" sz="1100" b="1" dirty="0">
                <a:solidFill>
                  <a:schemeClr val="bg1"/>
                </a:solidFill>
              </a:rPr>
              <a:t>### </a:t>
            </a:r>
            <a:r>
              <a:rPr lang="ko-KR" altLang="en-US" sz="1100" b="1" dirty="0">
                <a:solidFill>
                  <a:schemeClr val="bg1"/>
                </a:solidFill>
              </a:rPr>
              <a:t>교정 전 </a:t>
            </a:r>
            <a:r>
              <a:rPr lang="en-US" altLang="ko-KR" sz="1100" b="1" dirty="0">
                <a:solidFill>
                  <a:schemeClr val="bg1"/>
                </a:solidFill>
              </a:rPr>
              <a:t>###</a:t>
            </a:r>
          </a:p>
          <a:p>
            <a:pPr algn="ctr"/>
            <a:r>
              <a:rPr lang="en-US" altLang="ko-KR" sz="1100" b="1" dirty="0">
                <a:solidFill>
                  <a:schemeClr val="bg1"/>
                </a:solidFill>
              </a:rPr>
              <a:t>I have a friend who likes a girl but he don't know how to talk to her. He say he is very nervous because he think she is pretty. He always say "Hi" to her but she never looks at him. He ask me for advice but I don’t know what to tell him. </a:t>
            </a:r>
            <a:r>
              <a:rPr lang="ko-KR" altLang="en-US" sz="1100" b="1" dirty="0">
                <a:solidFill>
                  <a:schemeClr val="bg1"/>
                </a:solidFill>
              </a:rPr>
              <a:t>그래서 나는 그냥</a:t>
            </a:r>
            <a:r>
              <a:rPr lang="en-US" altLang="ko-KR" sz="1100" b="1" dirty="0">
                <a:solidFill>
                  <a:schemeClr val="bg1"/>
                </a:solidFill>
              </a:rPr>
              <a:t>, "Be yourself!" </a:t>
            </a:r>
            <a:r>
              <a:rPr lang="ko-KR" altLang="en-US" sz="1100" b="1" dirty="0">
                <a:solidFill>
                  <a:schemeClr val="bg1"/>
                </a:solidFill>
              </a:rPr>
              <a:t>라고 했어요</a:t>
            </a:r>
            <a:r>
              <a:rPr lang="en-US" altLang="ko-KR" sz="1100" b="1" dirty="0">
                <a:solidFill>
                  <a:schemeClr val="bg1"/>
                </a:solidFill>
              </a:rPr>
              <a:t>. </a:t>
            </a:r>
            <a:r>
              <a:rPr lang="ko-KR" altLang="en-US" sz="1100" b="1" dirty="0">
                <a:solidFill>
                  <a:schemeClr val="bg1"/>
                </a:solidFill>
              </a:rPr>
              <a:t>그러나 그는 대답해요</a:t>
            </a:r>
            <a:r>
              <a:rPr lang="en-US" altLang="ko-KR" sz="1100" b="1" dirty="0">
                <a:solidFill>
                  <a:schemeClr val="bg1"/>
                </a:solidFill>
              </a:rPr>
              <a:t>, "But what if she don't like me?"</a:t>
            </a:r>
          </a:p>
          <a:p>
            <a:pPr algn="ctr"/>
            <a:endParaRPr lang="ko-KR" altLang="en-US" sz="1100" dirty="0">
              <a:solidFill>
                <a:schemeClr val="bg1"/>
              </a:solidFill>
            </a:endParaRPr>
          </a:p>
        </p:txBody>
      </p:sp>
      <p:sp>
        <p:nvSpPr>
          <p:cNvPr id="3" name="직사각형 2">
            <a:extLst>
              <a:ext uri="{FF2B5EF4-FFF2-40B4-BE49-F238E27FC236}">
                <a16:creationId xmlns:a16="http://schemas.microsoft.com/office/drawing/2014/main" id="{B73E2342-42D6-AC3C-2316-CB226029B8C4}"/>
              </a:ext>
            </a:extLst>
          </p:cNvPr>
          <p:cNvSpPr>
            <a:spLocks/>
          </p:cNvSpPr>
          <p:nvPr/>
        </p:nvSpPr>
        <p:spPr>
          <a:xfrm>
            <a:off x="6185222" y="734389"/>
            <a:ext cx="5522149" cy="304188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accent3">
                  <a:lumMod val="50000"/>
                </a:schemeClr>
              </a:solidFill>
            </a:endParaRPr>
          </a:p>
        </p:txBody>
      </p:sp>
      <p:sp>
        <p:nvSpPr>
          <p:cNvPr id="4" name="직사각형 3">
            <a:extLst>
              <a:ext uri="{FF2B5EF4-FFF2-40B4-BE49-F238E27FC236}">
                <a16:creationId xmlns:a16="http://schemas.microsoft.com/office/drawing/2014/main" id="{7639AC20-CDF0-A411-3E75-40670E182A68}"/>
              </a:ext>
            </a:extLst>
          </p:cNvPr>
          <p:cNvSpPr>
            <a:spLocks/>
          </p:cNvSpPr>
          <p:nvPr/>
        </p:nvSpPr>
        <p:spPr>
          <a:xfrm>
            <a:off x="477981" y="3776271"/>
            <a:ext cx="5707241" cy="2555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32826ED3-D2C5-F5FF-B50E-A8C9B147E72B}"/>
              </a:ext>
            </a:extLst>
          </p:cNvPr>
          <p:cNvSpPr>
            <a:spLocks/>
          </p:cNvSpPr>
          <p:nvPr/>
        </p:nvSpPr>
        <p:spPr>
          <a:xfrm>
            <a:off x="6191869" y="3776271"/>
            <a:ext cx="5522148" cy="24998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3B6008-D766-6C2E-5753-54A1C1EE8ACC}"/>
              </a:ext>
            </a:extLst>
          </p:cNvPr>
          <p:cNvSpPr txBox="1"/>
          <p:nvPr/>
        </p:nvSpPr>
        <p:spPr>
          <a:xfrm>
            <a:off x="471336" y="730303"/>
            <a:ext cx="1176925" cy="461665"/>
          </a:xfrm>
          <a:prstGeom prst="rect">
            <a:avLst/>
          </a:prstGeom>
          <a:solidFill>
            <a:schemeClr val="bg1"/>
          </a:solidFill>
        </p:spPr>
        <p:txBody>
          <a:bodyPr wrap="none" rtlCol="0">
            <a:spAutoFit/>
          </a:bodyPr>
          <a:lstStyle/>
          <a:p>
            <a:pPr algn="ctr"/>
            <a:r>
              <a:rPr lang="ko-KR" altLang="en-US" sz="2400" b="1" dirty="0"/>
              <a:t>교정 전</a:t>
            </a:r>
          </a:p>
        </p:txBody>
      </p:sp>
      <p:sp>
        <p:nvSpPr>
          <p:cNvPr id="15" name="TextBox 14">
            <a:extLst>
              <a:ext uri="{FF2B5EF4-FFF2-40B4-BE49-F238E27FC236}">
                <a16:creationId xmlns:a16="http://schemas.microsoft.com/office/drawing/2014/main" id="{C4552486-F8D9-271F-F878-5E1B22D61170}"/>
              </a:ext>
            </a:extLst>
          </p:cNvPr>
          <p:cNvSpPr txBox="1"/>
          <p:nvPr/>
        </p:nvSpPr>
        <p:spPr>
          <a:xfrm>
            <a:off x="480469" y="5869862"/>
            <a:ext cx="800219" cy="461665"/>
          </a:xfrm>
          <a:prstGeom prst="rect">
            <a:avLst/>
          </a:prstGeom>
          <a:solidFill>
            <a:schemeClr val="bg1"/>
          </a:solidFill>
        </p:spPr>
        <p:txBody>
          <a:bodyPr wrap="none" rtlCol="0">
            <a:spAutoFit/>
          </a:bodyPr>
          <a:lstStyle/>
          <a:p>
            <a:pPr algn="ctr"/>
            <a:r>
              <a:rPr lang="ko-KR" altLang="en-US" sz="2400" b="1" dirty="0"/>
              <a:t>해석</a:t>
            </a:r>
          </a:p>
        </p:txBody>
      </p:sp>
      <p:sp>
        <p:nvSpPr>
          <p:cNvPr id="17" name="TextBox 16">
            <a:extLst>
              <a:ext uri="{FF2B5EF4-FFF2-40B4-BE49-F238E27FC236}">
                <a16:creationId xmlns:a16="http://schemas.microsoft.com/office/drawing/2014/main" id="{1DC64E8B-0E47-49A1-2179-6CB742D3F788}"/>
              </a:ext>
            </a:extLst>
          </p:cNvPr>
          <p:cNvSpPr txBox="1"/>
          <p:nvPr/>
        </p:nvSpPr>
        <p:spPr>
          <a:xfrm>
            <a:off x="9921539" y="5814444"/>
            <a:ext cx="1792478" cy="461665"/>
          </a:xfrm>
          <a:prstGeom prst="rect">
            <a:avLst/>
          </a:prstGeom>
          <a:solidFill>
            <a:schemeClr val="bg1"/>
          </a:solidFill>
        </p:spPr>
        <p:txBody>
          <a:bodyPr wrap="none" rtlCol="0">
            <a:spAutoFit/>
          </a:bodyPr>
          <a:lstStyle/>
          <a:p>
            <a:pPr algn="r"/>
            <a:r>
              <a:rPr lang="ko-KR" altLang="en-US" sz="2400" b="1" dirty="0"/>
              <a:t>교정 포인트</a:t>
            </a:r>
          </a:p>
        </p:txBody>
      </p:sp>
      <p:sp>
        <p:nvSpPr>
          <p:cNvPr id="11" name="TextBox 10">
            <a:extLst>
              <a:ext uri="{FF2B5EF4-FFF2-40B4-BE49-F238E27FC236}">
                <a16:creationId xmlns:a16="http://schemas.microsoft.com/office/drawing/2014/main" id="{1A3BA600-6621-6261-6EC2-4624C8CF812F}"/>
              </a:ext>
            </a:extLst>
          </p:cNvPr>
          <p:cNvSpPr txBox="1"/>
          <p:nvPr/>
        </p:nvSpPr>
        <p:spPr>
          <a:xfrm>
            <a:off x="10530446" y="734389"/>
            <a:ext cx="1176925" cy="461665"/>
          </a:xfrm>
          <a:prstGeom prst="rect">
            <a:avLst/>
          </a:prstGeom>
          <a:solidFill>
            <a:schemeClr val="bg1"/>
          </a:solidFill>
        </p:spPr>
        <p:txBody>
          <a:bodyPr wrap="none" rtlCol="0">
            <a:spAutoFit/>
          </a:bodyPr>
          <a:lstStyle/>
          <a:p>
            <a:pPr algn="r"/>
            <a:r>
              <a:rPr lang="ko-KR" altLang="en-US" sz="2400" b="1" dirty="0"/>
              <a:t>교정 후</a:t>
            </a:r>
          </a:p>
        </p:txBody>
      </p:sp>
      <p:sp>
        <p:nvSpPr>
          <p:cNvPr id="19" name="TextBox 18">
            <a:extLst>
              <a:ext uri="{FF2B5EF4-FFF2-40B4-BE49-F238E27FC236}">
                <a16:creationId xmlns:a16="http://schemas.microsoft.com/office/drawing/2014/main" id="{B2639A67-8212-3980-D416-BF3209216A5E}"/>
              </a:ext>
            </a:extLst>
          </p:cNvPr>
          <p:cNvSpPr txBox="1"/>
          <p:nvPr/>
        </p:nvSpPr>
        <p:spPr>
          <a:xfrm>
            <a:off x="6181063" y="1699766"/>
            <a:ext cx="5522149" cy="938719"/>
          </a:xfrm>
          <a:prstGeom prst="rect">
            <a:avLst/>
          </a:prstGeom>
          <a:noFill/>
        </p:spPr>
        <p:txBody>
          <a:bodyPr wrap="square" rtlCol="0">
            <a:spAutoFit/>
          </a:bodyPr>
          <a:lstStyle/>
          <a:p>
            <a:pPr algn="ctr"/>
            <a:r>
              <a:rPr lang="en-US" altLang="ko-KR" sz="1100" b="1" dirty="0">
                <a:solidFill>
                  <a:schemeClr val="bg1"/>
                </a:solidFill>
              </a:rPr>
              <a:t>### </a:t>
            </a:r>
            <a:r>
              <a:rPr lang="ko-KR" altLang="en-US" sz="1100" b="1" dirty="0">
                <a:solidFill>
                  <a:schemeClr val="bg1"/>
                </a:solidFill>
              </a:rPr>
              <a:t>교정 후 </a:t>
            </a:r>
            <a:r>
              <a:rPr lang="en-US" altLang="ko-KR" sz="1100" b="1" dirty="0">
                <a:solidFill>
                  <a:schemeClr val="bg1"/>
                </a:solidFill>
              </a:rPr>
              <a:t>###</a:t>
            </a:r>
          </a:p>
          <a:p>
            <a:pPr algn="ctr"/>
            <a:r>
              <a:rPr lang="en-US" altLang="ko-KR" sz="1100" b="1" dirty="0">
                <a:solidFill>
                  <a:schemeClr val="bg1"/>
                </a:solidFill>
              </a:rPr>
              <a:t>I have a friend who likes a girl, but he doesn't know how to talk to her. He says he is very nervous because he thinks she is pretty. He always says "Hi" to her, but she never looks at him. He asks me for advice, but I don’t know what to tell him. So, I simply said, "Be yourself!" However, he replies, "But what if she doesn't like me?"</a:t>
            </a:r>
          </a:p>
        </p:txBody>
      </p:sp>
      <p:sp>
        <p:nvSpPr>
          <p:cNvPr id="24" name="TextBox 23">
            <a:extLst>
              <a:ext uri="{FF2B5EF4-FFF2-40B4-BE49-F238E27FC236}">
                <a16:creationId xmlns:a16="http://schemas.microsoft.com/office/drawing/2014/main" id="{9958A7DB-DA5F-4C4C-98AE-5D31B09E7FCF}"/>
              </a:ext>
            </a:extLst>
          </p:cNvPr>
          <p:cNvSpPr txBox="1"/>
          <p:nvPr/>
        </p:nvSpPr>
        <p:spPr>
          <a:xfrm>
            <a:off x="548919" y="4329001"/>
            <a:ext cx="5500539" cy="1446550"/>
          </a:xfrm>
          <a:prstGeom prst="rect">
            <a:avLst/>
          </a:prstGeom>
          <a:noFill/>
        </p:spPr>
        <p:txBody>
          <a:bodyPr wrap="square" rtlCol="0">
            <a:spAutoFit/>
          </a:bodyPr>
          <a:lstStyle/>
          <a:p>
            <a:pPr algn="ctr"/>
            <a:r>
              <a:rPr lang="en-US" altLang="ko-KR" sz="1100" b="1" dirty="0">
                <a:solidFill>
                  <a:schemeClr val="bg1"/>
                </a:solidFill>
              </a:rPr>
              <a:t>### </a:t>
            </a:r>
            <a:r>
              <a:rPr lang="ko-KR" altLang="en-US" sz="1100" b="1" dirty="0">
                <a:solidFill>
                  <a:schemeClr val="bg1"/>
                </a:solidFill>
              </a:rPr>
              <a:t>해석 </a:t>
            </a:r>
            <a:r>
              <a:rPr lang="en-US" altLang="ko-KR" sz="1100" b="1" dirty="0">
                <a:solidFill>
                  <a:schemeClr val="bg1"/>
                </a:solidFill>
              </a:rPr>
              <a:t>###</a:t>
            </a:r>
          </a:p>
          <a:p>
            <a:pPr algn="ctr"/>
            <a:r>
              <a:rPr lang="ko-KR" altLang="en-US" sz="1100" b="1" dirty="0">
                <a:solidFill>
                  <a:schemeClr val="bg1"/>
                </a:solidFill>
              </a:rPr>
              <a:t>나는 한 친구가 있는데</a:t>
            </a:r>
            <a:r>
              <a:rPr lang="en-US" altLang="ko-KR" sz="1100" b="1" dirty="0">
                <a:solidFill>
                  <a:schemeClr val="bg1"/>
                </a:solidFill>
              </a:rPr>
              <a:t>, </a:t>
            </a:r>
            <a:r>
              <a:rPr lang="ko-KR" altLang="en-US" sz="1100" b="1" dirty="0">
                <a:solidFill>
                  <a:schemeClr val="bg1"/>
                </a:solidFill>
              </a:rPr>
              <a:t>그 친구는 한 여자를 좋아하지만 그녀에게 어떻게 말을 걸어야 할지 모른다</a:t>
            </a:r>
            <a:r>
              <a:rPr lang="en-US" altLang="ko-KR" sz="1100" b="1" dirty="0">
                <a:solidFill>
                  <a:schemeClr val="bg1"/>
                </a:solidFill>
              </a:rPr>
              <a:t>. </a:t>
            </a:r>
            <a:r>
              <a:rPr lang="ko-KR" altLang="en-US" sz="1100" b="1" dirty="0">
                <a:solidFill>
                  <a:schemeClr val="bg1"/>
                </a:solidFill>
              </a:rPr>
              <a:t>그는 그녀가 예쁘다고 생각하기 때문에 매우 긴장한다고 말한다</a:t>
            </a:r>
            <a:r>
              <a:rPr lang="en-US" altLang="ko-KR" sz="1100" b="1" dirty="0">
                <a:solidFill>
                  <a:schemeClr val="bg1"/>
                </a:solidFill>
              </a:rPr>
              <a:t>. </a:t>
            </a:r>
            <a:r>
              <a:rPr lang="ko-KR" altLang="en-US" sz="1100" b="1" dirty="0">
                <a:solidFill>
                  <a:schemeClr val="bg1"/>
                </a:solidFill>
              </a:rPr>
              <a:t>그는 항상 </a:t>
            </a:r>
            <a:r>
              <a:rPr lang="en-US" altLang="ko-KR" sz="1100" b="1" dirty="0">
                <a:solidFill>
                  <a:schemeClr val="bg1"/>
                </a:solidFill>
              </a:rPr>
              <a:t>"</a:t>
            </a:r>
            <a:r>
              <a:rPr lang="ko-KR" altLang="en-US" sz="1100" b="1" dirty="0">
                <a:solidFill>
                  <a:schemeClr val="bg1"/>
                </a:solidFill>
              </a:rPr>
              <a:t>안녕</a:t>
            </a:r>
            <a:r>
              <a:rPr lang="en-US" altLang="ko-KR" sz="1100" b="1" dirty="0">
                <a:solidFill>
                  <a:schemeClr val="bg1"/>
                </a:solidFill>
              </a:rPr>
              <a:t>"</a:t>
            </a:r>
            <a:r>
              <a:rPr lang="ko-KR" altLang="en-US" sz="1100" b="1" dirty="0">
                <a:solidFill>
                  <a:schemeClr val="bg1"/>
                </a:solidFill>
              </a:rPr>
              <a:t>이라고 그녀에게 말하지만 그녀는 결코 그를 쳐다보지 않는다</a:t>
            </a:r>
            <a:r>
              <a:rPr lang="en-US" altLang="ko-KR" sz="1100" b="1" dirty="0">
                <a:solidFill>
                  <a:schemeClr val="bg1"/>
                </a:solidFill>
              </a:rPr>
              <a:t>. </a:t>
            </a:r>
            <a:r>
              <a:rPr lang="ko-KR" altLang="en-US" sz="1100" b="1" dirty="0">
                <a:solidFill>
                  <a:schemeClr val="bg1"/>
                </a:solidFill>
              </a:rPr>
              <a:t>그는 나에게 조언을 구하지만</a:t>
            </a:r>
            <a:r>
              <a:rPr lang="en-US" altLang="ko-KR" sz="1100" b="1" dirty="0">
                <a:solidFill>
                  <a:schemeClr val="bg1"/>
                </a:solidFill>
              </a:rPr>
              <a:t>, </a:t>
            </a:r>
            <a:r>
              <a:rPr lang="ko-KR" altLang="en-US" sz="1100" b="1" dirty="0">
                <a:solidFill>
                  <a:schemeClr val="bg1"/>
                </a:solidFill>
              </a:rPr>
              <a:t>나는 그에게 무엇을 말해야 할지 모르겠다</a:t>
            </a:r>
            <a:r>
              <a:rPr lang="en-US" altLang="ko-KR" sz="1100" b="1" dirty="0">
                <a:solidFill>
                  <a:schemeClr val="bg1"/>
                </a:solidFill>
              </a:rPr>
              <a:t>. </a:t>
            </a:r>
            <a:r>
              <a:rPr lang="ko-KR" altLang="en-US" sz="1100" b="1" dirty="0">
                <a:solidFill>
                  <a:schemeClr val="bg1"/>
                </a:solidFill>
              </a:rPr>
              <a:t>그래서 나는 그냥 </a:t>
            </a:r>
            <a:r>
              <a:rPr lang="en-US" altLang="ko-KR" sz="1100" b="1" dirty="0">
                <a:solidFill>
                  <a:schemeClr val="bg1"/>
                </a:solidFill>
              </a:rPr>
              <a:t>"</a:t>
            </a:r>
            <a:r>
              <a:rPr lang="ko-KR" altLang="en-US" sz="1100" b="1" dirty="0">
                <a:solidFill>
                  <a:schemeClr val="bg1"/>
                </a:solidFill>
              </a:rPr>
              <a:t>너 자신이 되어라</a:t>
            </a:r>
            <a:r>
              <a:rPr lang="en-US" altLang="ko-KR" sz="1100" b="1" dirty="0">
                <a:solidFill>
                  <a:schemeClr val="bg1"/>
                </a:solidFill>
              </a:rPr>
              <a:t>!"</a:t>
            </a:r>
            <a:r>
              <a:rPr lang="ko-KR" altLang="en-US" sz="1100" b="1" dirty="0">
                <a:solidFill>
                  <a:schemeClr val="bg1"/>
                </a:solidFill>
              </a:rPr>
              <a:t>라고 말했다</a:t>
            </a:r>
            <a:r>
              <a:rPr lang="en-US" altLang="ko-KR" sz="1100" b="1" dirty="0">
                <a:solidFill>
                  <a:schemeClr val="bg1"/>
                </a:solidFill>
              </a:rPr>
              <a:t>. </a:t>
            </a:r>
            <a:r>
              <a:rPr lang="ko-KR" altLang="en-US" sz="1100" b="1" dirty="0">
                <a:solidFill>
                  <a:schemeClr val="bg1"/>
                </a:solidFill>
              </a:rPr>
              <a:t>그러나 그는 </a:t>
            </a:r>
            <a:r>
              <a:rPr lang="en-US" altLang="ko-KR" sz="1100" b="1" dirty="0">
                <a:solidFill>
                  <a:schemeClr val="bg1"/>
                </a:solidFill>
              </a:rPr>
              <a:t>"</a:t>
            </a:r>
            <a:r>
              <a:rPr lang="ko-KR" altLang="en-US" sz="1100" b="1" dirty="0">
                <a:solidFill>
                  <a:schemeClr val="bg1"/>
                </a:solidFill>
              </a:rPr>
              <a:t>그런데 만약 그녀가 나를 좋아하지 않으면 어쩌지</a:t>
            </a:r>
            <a:r>
              <a:rPr lang="en-US" altLang="ko-KR" sz="1100" b="1" dirty="0">
                <a:solidFill>
                  <a:schemeClr val="bg1"/>
                </a:solidFill>
              </a:rPr>
              <a:t>?"</a:t>
            </a:r>
            <a:r>
              <a:rPr lang="ko-KR" altLang="en-US" sz="1100" b="1" dirty="0">
                <a:solidFill>
                  <a:schemeClr val="bg1"/>
                </a:solidFill>
              </a:rPr>
              <a:t>라고 대답한다</a:t>
            </a:r>
            <a:r>
              <a:rPr lang="en-US" altLang="ko-KR" sz="1100" b="1" dirty="0">
                <a:solidFill>
                  <a:schemeClr val="bg1"/>
                </a:solidFill>
              </a:rPr>
              <a:t>.</a:t>
            </a:r>
          </a:p>
          <a:p>
            <a:endParaRPr lang="ko-KR" altLang="en-US" sz="1100" dirty="0">
              <a:solidFill>
                <a:schemeClr val="bg1"/>
              </a:solidFill>
            </a:endParaRPr>
          </a:p>
        </p:txBody>
      </p:sp>
      <p:sp>
        <p:nvSpPr>
          <p:cNvPr id="25" name="TextBox 24">
            <a:extLst>
              <a:ext uri="{FF2B5EF4-FFF2-40B4-BE49-F238E27FC236}">
                <a16:creationId xmlns:a16="http://schemas.microsoft.com/office/drawing/2014/main" id="{2071EB56-F3A4-AFB4-91C9-5830F086F55C}"/>
              </a:ext>
            </a:extLst>
          </p:cNvPr>
          <p:cNvSpPr txBox="1"/>
          <p:nvPr/>
        </p:nvSpPr>
        <p:spPr>
          <a:xfrm>
            <a:off x="6181063" y="3793357"/>
            <a:ext cx="5500539" cy="2462213"/>
          </a:xfrm>
          <a:prstGeom prst="rect">
            <a:avLst/>
          </a:prstGeom>
          <a:noFill/>
        </p:spPr>
        <p:txBody>
          <a:bodyPr wrap="square" rtlCol="0">
            <a:spAutoFit/>
          </a:bodyPr>
          <a:lstStyle/>
          <a:p>
            <a:pPr algn="ctr"/>
            <a:r>
              <a:rPr lang="en-US" altLang="ko-KR" sz="1100" b="1" dirty="0">
                <a:solidFill>
                  <a:schemeClr val="tx1">
                    <a:lumMod val="50000"/>
                  </a:schemeClr>
                </a:solidFill>
              </a:rPr>
              <a:t>### </a:t>
            </a:r>
            <a:r>
              <a:rPr lang="ko-KR" altLang="en-US" sz="1100" b="1" dirty="0">
                <a:solidFill>
                  <a:schemeClr val="tx1">
                    <a:lumMod val="50000"/>
                  </a:schemeClr>
                </a:solidFill>
              </a:rPr>
              <a:t>교정 지점 </a:t>
            </a:r>
            <a:r>
              <a:rPr lang="en-US" altLang="ko-KR" sz="1100" b="1" dirty="0">
                <a:solidFill>
                  <a:schemeClr val="tx1">
                    <a:lumMod val="50000"/>
                  </a:schemeClr>
                </a:solidFill>
              </a:rPr>
              <a:t>###</a:t>
            </a:r>
          </a:p>
          <a:p>
            <a:pPr algn="ctr"/>
            <a:r>
              <a:rPr lang="en-US" altLang="ko-KR" sz="1100" b="1" dirty="0">
                <a:solidFill>
                  <a:schemeClr val="tx1">
                    <a:lumMod val="50000"/>
                  </a:schemeClr>
                </a:solidFill>
              </a:rPr>
              <a:t>1. "but he don't know" → "but he doesn't know": </a:t>
            </a:r>
            <a:r>
              <a:rPr lang="ko-KR" altLang="en-US" sz="1100" b="1" dirty="0">
                <a:solidFill>
                  <a:schemeClr val="tx1">
                    <a:lumMod val="50000"/>
                  </a:schemeClr>
                </a:solidFill>
              </a:rPr>
              <a:t>주어에 맞는 동사 형태로 수정하여 문법적으로 정확하게 만듦</a:t>
            </a:r>
            <a:r>
              <a:rPr lang="en-US" altLang="ko-KR" sz="1100" b="1" dirty="0">
                <a:solidFill>
                  <a:schemeClr val="tx1">
                    <a:lumMod val="50000"/>
                  </a:schemeClr>
                </a:solidFill>
              </a:rPr>
              <a:t>. 2. "He say" → "He says": </a:t>
            </a:r>
            <a:r>
              <a:rPr lang="ko-KR" altLang="en-US" sz="1100" b="1" dirty="0">
                <a:solidFill>
                  <a:schemeClr val="tx1">
                    <a:lumMod val="50000"/>
                  </a:schemeClr>
                </a:solidFill>
              </a:rPr>
              <a:t>주어에 맞는 동사 형태로 변경하여 일관성을 유지</a:t>
            </a:r>
            <a:r>
              <a:rPr lang="en-US" altLang="ko-KR" sz="1100" b="1" dirty="0">
                <a:solidFill>
                  <a:schemeClr val="tx1">
                    <a:lumMod val="50000"/>
                  </a:schemeClr>
                </a:solidFill>
              </a:rPr>
              <a:t>. 3. "he think" → "he thinks": </a:t>
            </a:r>
            <a:r>
              <a:rPr lang="ko-KR" altLang="en-US" sz="1100" b="1" dirty="0">
                <a:solidFill>
                  <a:schemeClr val="tx1">
                    <a:lumMod val="50000"/>
                  </a:schemeClr>
                </a:solidFill>
              </a:rPr>
              <a:t>주어에 맞는 동사 형태로 수정하여 문법적 오류 제거</a:t>
            </a:r>
            <a:r>
              <a:rPr lang="en-US" altLang="ko-KR" sz="1100" b="1" dirty="0">
                <a:solidFill>
                  <a:schemeClr val="tx1">
                    <a:lumMod val="50000"/>
                  </a:schemeClr>
                </a:solidFill>
              </a:rPr>
              <a:t>. 4. "He always say" → "He always says": </a:t>
            </a:r>
            <a:r>
              <a:rPr lang="ko-KR" altLang="en-US" sz="1100" b="1" dirty="0">
                <a:solidFill>
                  <a:schemeClr val="tx1">
                    <a:lumMod val="50000"/>
                  </a:schemeClr>
                </a:solidFill>
              </a:rPr>
              <a:t>주어에 맞는 동사 형태로 변경하여 문법적으로 정확하게 만듦</a:t>
            </a:r>
            <a:r>
              <a:rPr lang="en-US" altLang="ko-KR" sz="1100" b="1" dirty="0">
                <a:solidFill>
                  <a:schemeClr val="tx1">
                    <a:lumMod val="50000"/>
                  </a:schemeClr>
                </a:solidFill>
              </a:rPr>
              <a:t>. 5. "never looks at him" → "never looks at him": </a:t>
            </a:r>
            <a:r>
              <a:rPr lang="ko-KR" altLang="en-US" sz="1100" b="1" dirty="0">
                <a:solidFill>
                  <a:schemeClr val="tx1">
                    <a:lumMod val="50000"/>
                  </a:schemeClr>
                </a:solidFill>
              </a:rPr>
              <a:t>동일하나</a:t>
            </a:r>
            <a:r>
              <a:rPr lang="en-US" altLang="ko-KR" sz="1100" b="1" dirty="0">
                <a:solidFill>
                  <a:schemeClr val="tx1">
                    <a:lumMod val="50000"/>
                  </a:schemeClr>
                </a:solidFill>
              </a:rPr>
              <a:t>, </a:t>
            </a:r>
            <a:r>
              <a:rPr lang="ko-KR" altLang="en-US" sz="1100" b="1" dirty="0">
                <a:solidFill>
                  <a:schemeClr val="tx1">
                    <a:lumMod val="50000"/>
                  </a:schemeClr>
                </a:solidFill>
              </a:rPr>
              <a:t>문장 연결을 부드럽게 하기 위해 쉼표를 추가</a:t>
            </a:r>
            <a:r>
              <a:rPr lang="en-US" altLang="ko-KR" sz="1100" b="1" dirty="0">
                <a:solidFill>
                  <a:schemeClr val="tx1">
                    <a:lumMod val="50000"/>
                  </a:schemeClr>
                </a:solidFill>
              </a:rPr>
              <a:t>. 6. "He ask me for advice" → "He asks me for advice": </a:t>
            </a:r>
            <a:r>
              <a:rPr lang="ko-KR" altLang="en-US" sz="1100" b="1" dirty="0">
                <a:solidFill>
                  <a:schemeClr val="tx1">
                    <a:lumMod val="50000"/>
                  </a:schemeClr>
                </a:solidFill>
              </a:rPr>
              <a:t>주어에 맞는 동사 형태로 수정하여 문법적 오류 제거</a:t>
            </a:r>
            <a:r>
              <a:rPr lang="en-US" altLang="ko-KR" sz="1100" b="1" dirty="0">
                <a:solidFill>
                  <a:schemeClr val="tx1">
                    <a:lumMod val="50000"/>
                  </a:schemeClr>
                </a:solidFill>
              </a:rPr>
              <a:t>. 7. "</a:t>
            </a:r>
            <a:r>
              <a:rPr lang="ko-KR" altLang="en-US" sz="1100" b="1" dirty="0">
                <a:solidFill>
                  <a:schemeClr val="tx1">
                    <a:lumMod val="50000"/>
                  </a:schemeClr>
                </a:solidFill>
              </a:rPr>
              <a:t>하지만 나는</a:t>
            </a:r>
            <a:r>
              <a:rPr lang="en-US" altLang="ko-KR" sz="1100" b="1" dirty="0">
                <a:solidFill>
                  <a:schemeClr val="tx1">
                    <a:lumMod val="50000"/>
                  </a:schemeClr>
                </a:solidFill>
              </a:rPr>
              <a:t>..." → "but I don’t know...": </a:t>
            </a:r>
            <a:r>
              <a:rPr lang="ko-KR" altLang="en-US" sz="1100" b="1" dirty="0">
                <a:solidFill>
                  <a:schemeClr val="tx1">
                    <a:lumMod val="50000"/>
                  </a:schemeClr>
                </a:solidFill>
              </a:rPr>
              <a:t>자연스러운 영어 표현으로 변경하여 문맥을 원활하게 만듦</a:t>
            </a:r>
            <a:r>
              <a:rPr lang="en-US" altLang="ko-KR" sz="1100" b="1" dirty="0">
                <a:solidFill>
                  <a:schemeClr val="tx1">
                    <a:lumMod val="50000"/>
                  </a:schemeClr>
                </a:solidFill>
              </a:rPr>
              <a:t>. 8. "</a:t>
            </a:r>
            <a:r>
              <a:rPr lang="ko-KR" altLang="en-US" sz="1100" b="1" dirty="0">
                <a:solidFill>
                  <a:schemeClr val="tx1">
                    <a:lumMod val="50000"/>
                  </a:schemeClr>
                </a:solidFill>
              </a:rPr>
              <a:t>그래서 나는 그냥</a:t>
            </a:r>
            <a:r>
              <a:rPr lang="en-US" altLang="ko-KR" sz="1100" b="1" dirty="0">
                <a:solidFill>
                  <a:schemeClr val="tx1">
                    <a:lumMod val="50000"/>
                  </a:schemeClr>
                </a:solidFill>
              </a:rPr>
              <a:t>, 'Be yourself!'" → "So, I simply said, 'Be yourself!'": </a:t>
            </a:r>
            <a:r>
              <a:rPr lang="ko-KR" altLang="en-US" sz="1100" b="1" dirty="0">
                <a:solidFill>
                  <a:schemeClr val="tx1">
                    <a:lumMod val="50000"/>
                  </a:schemeClr>
                </a:solidFill>
              </a:rPr>
              <a:t>자연스러운 영어 표현으로 변경하여 문맥을 부드럽게 만듦</a:t>
            </a:r>
            <a:r>
              <a:rPr lang="en-US" altLang="ko-KR" sz="1100" b="1" dirty="0">
                <a:solidFill>
                  <a:schemeClr val="tx1">
                    <a:lumMod val="50000"/>
                  </a:schemeClr>
                </a:solidFill>
              </a:rPr>
              <a:t>. 9. "</a:t>
            </a:r>
            <a:r>
              <a:rPr lang="ko-KR" altLang="en-US" sz="1100" b="1" dirty="0">
                <a:solidFill>
                  <a:schemeClr val="tx1">
                    <a:lumMod val="50000"/>
                  </a:schemeClr>
                </a:solidFill>
              </a:rPr>
              <a:t>그는 대답해요</a:t>
            </a:r>
            <a:r>
              <a:rPr lang="en-US" altLang="ko-KR" sz="1100" b="1" dirty="0">
                <a:solidFill>
                  <a:schemeClr val="tx1">
                    <a:lumMod val="50000"/>
                  </a:schemeClr>
                </a:solidFill>
              </a:rPr>
              <a:t>" → "However, he replies": </a:t>
            </a:r>
            <a:r>
              <a:rPr lang="ko-KR" altLang="en-US" sz="1100" b="1" dirty="0">
                <a:solidFill>
                  <a:schemeClr val="tx1">
                    <a:lumMod val="50000"/>
                  </a:schemeClr>
                </a:solidFill>
              </a:rPr>
              <a:t>자연스러운 표현으로 변경하여 일관성을 유지</a:t>
            </a:r>
            <a:r>
              <a:rPr lang="en-US" altLang="ko-KR" sz="1100" b="1" dirty="0">
                <a:solidFill>
                  <a:schemeClr val="tx1">
                    <a:lumMod val="50000"/>
                  </a:schemeClr>
                </a:solidFill>
              </a:rPr>
              <a:t>. 10. "But what if she don't like me?" → "But what if she doesn't like me?": </a:t>
            </a:r>
            <a:r>
              <a:rPr lang="ko-KR" altLang="en-US" sz="1100" b="1" dirty="0">
                <a:solidFill>
                  <a:schemeClr val="tx1">
                    <a:lumMod val="50000"/>
                  </a:schemeClr>
                </a:solidFill>
              </a:rPr>
              <a:t>주어에 맞는 동사 형태로 수정하여 문법적 오류 제거</a:t>
            </a:r>
            <a:r>
              <a:rPr lang="en-US" altLang="ko-KR" sz="1100" b="1" dirty="0">
                <a:solidFill>
                  <a:schemeClr val="tx1">
                    <a:lumMod val="50000"/>
                  </a:schemeClr>
                </a:solidFill>
              </a:rPr>
              <a:t>.</a:t>
            </a:r>
            <a:endParaRPr lang="ko-KR" altLang="en-US" sz="1100" dirty="0">
              <a:solidFill>
                <a:schemeClr val="tx1">
                  <a:lumMod val="50000"/>
                </a:schemeClr>
              </a:solidFill>
            </a:endParaRPr>
          </a:p>
          <a:p>
            <a:endParaRPr lang="ko-KR" altLang="en-US" sz="1100" dirty="0">
              <a:solidFill>
                <a:schemeClr val="tx1">
                  <a:lumMod val="50000"/>
                </a:schemeClr>
              </a:solidFill>
            </a:endParaRPr>
          </a:p>
        </p:txBody>
      </p:sp>
    </p:spTree>
    <p:extLst>
      <p:ext uri="{BB962C8B-B14F-4D97-AF65-F5344CB8AC3E}">
        <p14:creationId xmlns:p14="http://schemas.microsoft.com/office/powerpoint/2010/main" val="1298713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21786-BD0D-C61D-DE03-34F012167EA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97510C0-50BE-11AA-0FCE-9B3A3B9C7B93}"/>
              </a:ext>
            </a:extLst>
          </p:cNvPr>
          <p:cNvSpPr txBox="1"/>
          <p:nvPr/>
        </p:nvSpPr>
        <p:spPr>
          <a:xfrm>
            <a:off x="262461" y="187373"/>
            <a:ext cx="874920" cy="307777"/>
          </a:xfrm>
          <a:prstGeom prst="rect">
            <a:avLst/>
          </a:prstGeom>
          <a:noFill/>
        </p:spPr>
        <p:txBody>
          <a:bodyPr wrap="none" rtlCol="0">
            <a:spAutoFit/>
          </a:bodyPr>
          <a:lstStyle/>
          <a:p>
            <a:r>
              <a:rPr lang="en-US" altLang="ko-KR" sz="1400" b="1" dirty="0">
                <a:solidFill>
                  <a:schemeClr val="tx1">
                    <a:lumMod val="75000"/>
                  </a:schemeClr>
                </a:solidFill>
              </a:rPr>
              <a:t>Part 3  &gt;&gt;</a:t>
            </a:r>
            <a:endParaRPr lang="ko-KR" altLang="en-US" sz="1400" b="1" dirty="0">
              <a:solidFill>
                <a:schemeClr val="tx1">
                  <a:lumMod val="75000"/>
                </a:schemeClr>
              </a:solidFill>
            </a:endParaRPr>
          </a:p>
        </p:txBody>
      </p:sp>
      <p:sp>
        <p:nvSpPr>
          <p:cNvPr id="6" name="TextBox 5">
            <a:extLst>
              <a:ext uri="{FF2B5EF4-FFF2-40B4-BE49-F238E27FC236}">
                <a16:creationId xmlns:a16="http://schemas.microsoft.com/office/drawing/2014/main" id="{2BE766A3-7C77-94B2-23B6-20DB30BBB02E}"/>
              </a:ext>
            </a:extLst>
          </p:cNvPr>
          <p:cNvSpPr txBox="1"/>
          <p:nvPr/>
        </p:nvSpPr>
        <p:spPr>
          <a:xfrm>
            <a:off x="1280688" y="191869"/>
            <a:ext cx="3220753" cy="523220"/>
          </a:xfrm>
          <a:prstGeom prst="rect">
            <a:avLst/>
          </a:prstGeom>
          <a:noFill/>
        </p:spPr>
        <p:txBody>
          <a:bodyPr wrap="none" rtlCol="0">
            <a:spAutoFit/>
          </a:bodyPr>
          <a:lstStyle/>
          <a:p>
            <a:r>
              <a:rPr lang="ko-KR" altLang="en-US" sz="2800" b="1" dirty="0">
                <a:solidFill>
                  <a:schemeClr val="tx1">
                    <a:lumMod val="75000"/>
                  </a:schemeClr>
                </a:solidFill>
                <a:latin typeface="+mn-ea"/>
              </a:rPr>
              <a:t>데이터 생성 자동화</a:t>
            </a:r>
          </a:p>
        </p:txBody>
      </p:sp>
      <p:cxnSp>
        <p:nvCxnSpPr>
          <p:cNvPr id="28" name="직선 연결선 27">
            <a:extLst>
              <a:ext uri="{FF2B5EF4-FFF2-40B4-BE49-F238E27FC236}">
                <a16:creationId xmlns:a16="http://schemas.microsoft.com/office/drawing/2014/main" id="{E53762EE-9B56-32CF-1952-791C006B54CD}"/>
              </a:ext>
            </a:extLst>
          </p:cNvPr>
          <p:cNvCxnSpPr>
            <a:cxnSpLocks/>
          </p:cNvCxnSpPr>
          <p:nvPr/>
        </p:nvCxnSpPr>
        <p:spPr>
          <a:xfrm>
            <a:off x="1153688" y="724829"/>
            <a:ext cx="1103831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 name="그림 2">
            <a:extLst>
              <a:ext uri="{FF2B5EF4-FFF2-40B4-BE49-F238E27FC236}">
                <a16:creationId xmlns:a16="http://schemas.microsoft.com/office/drawing/2014/main" id="{63E186BB-B419-30DA-0957-F7047882D574}"/>
              </a:ext>
            </a:extLst>
          </p:cNvPr>
          <p:cNvPicPr>
            <a:picLocks noChangeAspect="1"/>
          </p:cNvPicPr>
          <p:nvPr/>
        </p:nvPicPr>
        <p:blipFill>
          <a:blip r:embed="rId2"/>
          <a:stretch>
            <a:fillRect/>
          </a:stretch>
        </p:blipFill>
        <p:spPr>
          <a:xfrm>
            <a:off x="1932710" y="857019"/>
            <a:ext cx="8326580" cy="6000981"/>
          </a:xfrm>
          <a:prstGeom prst="rect">
            <a:avLst/>
          </a:prstGeom>
        </p:spPr>
      </p:pic>
      <p:sp>
        <p:nvSpPr>
          <p:cNvPr id="4" name="직사각형 3">
            <a:extLst>
              <a:ext uri="{FF2B5EF4-FFF2-40B4-BE49-F238E27FC236}">
                <a16:creationId xmlns:a16="http://schemas.microsoft.com/office/drawing/2014/main" id="{56BF4125-0CD4-5BFC-A79C-F061B240A7B6}"/>
              </a:ext>
            </a:extLst>
          </p:cNvPr>
          <p:cNvSpPr/>
          <p:nvPr/>
        </p:nvSpPr>
        <p:spPr>
          <a:xfrm>
            <a:off x="3046689" y="6345382"/>
            <a:ext cx="7080984" cy="51261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7F663364-69E6-F4C0-7494-8925EE2F5D6E}"/>
              </a:ext>
            </a:extLst>
          </p:cNvPr>
          <p:cNvSpPr/>
          <p:nvPr/>
        </p:nvSpPr>
        <p:spPr>
          <a:xfrm>
            <a:off x="3046689" y="1191490"/>
            <a:ext cx="7080984" cy="229292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60844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13CC0-DD89-4D4D-E75D-6E25E3C75E5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F774EA9-F3B9-6BC3-167B-D069352D0204}"/>
              </a:ext>
            </a:extLst>
          </p:cNvPr>
          <p:cNvSpPr txBox="1"/>
          <p:nvPr/>
        </p:nvSpPr>
        <p:spPr>
          <a:xfrm>
            <a:off x="262461" y="187373"/>
            <a:ext cx="874920" cy="307777"/>
          </a:xfrm>
          <a:prstGeom prst="rect">
            <a:avLst/>
          </a:prstGeom>
          <a:noFill/>
        </p:spPr>
        <p:txBody>
          <a:bodyPr wrap="none" rtlCol="0">
            <a:spAutoFit/>
          </a:bodyPr>
          <a:lstStyle/>
          <a:p>
            <a:r>
              <a:rPr lang="en-US" altLang="ko-KR" sz="1400" b="1" dirty="0">
                <a:solidFill>
                  <a:schemeClr val="tx1">
                    <a:lumMod val="75000"/>
                  </a:schemeClr>
                </a:solidFill>
              </a:rPr>
              <a:t>Part 3  &gt;&gt;</a:t>
            </a:r>
            <a:endParaRPr lang="ko-KR" altLang="en-US" sz="1400" b="1" dirty="0">
              <a:solidFill>
                <a:schemeClr val="tx1">
                  <a:lumMod val="75000"/>
                </a:schemeClr>
              </a:solidFill>
            </a:endParaRPr>
          </a:p>
        </p:txBody>
      </p:sp>
      <p:sp>
        <p:nvSpPr>
          <p:cNvPr id="6" name="TextBox 5">
            <a:extLst>
              <a:ext uri="{FF2B5EF4-FFF2-40B4-BE49-F238E27FC236}">
                <a16:creationId xmlns:a16="http://schemas.microsoft.com/office/drawing/2014/main" id="{96D357C6-DCD4-172E-F30A-44155CBDD9E2}"/>
              </a:ext>
            </a:extLst>
          </p:cNvPr>
          <p:cNvSpPr txBox="1"/>
          <p:nvPr/>
        </p:nvSpPr>
        <p:spPr>
          <a:xfrm>
            <a:off x="1280688" y="191869"/>
            <a:ext cx="3220753" cy="523220"/>
          </a:xfrm>
          <a:prstGeom prst="rect">
            <a:avLst/>
          </a:prstGeom>
          <a:noFill/>
        </p:spPr>
        <p:txBody>
          <a:bodyPr wrap="none" rtlCol="0">
            <a:spAutoFit/>
          </a:bodyPr>
          <a:lstStyle/>
          <a:p>
            <a:r>
              <a:rPr lang="ko-KR" altLang="en-US" sz="2800" b="1" dirty="0">
                <a:solidFill>
                  <a:schemeClr val="tx1">
                    <a:lumMod val="75000"/>
                  </a:schemeClr>
                </a:solidFill>
                <a:latin typeface="+mn-ea"/>
              </a:rPr>
              <a:t>데이터 생성 자동화</a:t>
            </a:r>
          </a:p>
        </p:txBody>
      </p:sp>
      <p:cxnSp>
        <p:nvCxnSpPr>
          <p:cNvPr id="28" name="직선 연결선 27">
            <a:extLst>
              <a:ext uri="{FF2B5EF4-FFF2-40B4-BE49-F238E27FC236}">
                <a16:creationId xmlns:a16="http://schemas.microsoft.com/office/drawing/2014/main" id="{180F17A1-FCCA-4FC8-F8F1-2F62ECEF5214}"/>
              </a:ext>
            </a:extLst>
          </p:cNvPr>
          <p:cNvCxnSpPr>
            <a:cxnSpLocks/>
          </p:cNvCxnSpPr>
          <p:nvPr/>
        </p:nvCxnSpPr>
        <p:spPr>
          <a:xfrm>
            <a:off x="1153688" y="724829"/>
            <a:ext cx="1103831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그림 3">
            <a:extLst>
              <a:ext uri="{FF2B5EF4-FFF2-40B4-BE49-F238E27FC236}">
                <a16:creationId xmlns:a16="http://schemas.microsoft.com/office/drawing/2014/main" id="{01F4AB18-FF74-EFD5-E616-EA28C71F3F7A}"/>
              </a:ext>
            </a:extLst>
          </p:cNvPr>
          <p:cNvPicPr>
            <a:picLocks noChangeAspect="1"/>
          </p:cNvPicPr>
          <p:nvPr/>
        </p:nvPicPr>
        <p:blipFill>
          <a:blip r:embed="rId2"/>
          <a:stretch>
            <a:fillRect/>
          </a:stretch>
        </p:blipFill>
        <p:spPr>
          <a:xfrm>
            <a:off x="0" y="613833"/>
            <a:ext cx="12192000" cy="6244167"/>
          </a:xfrm>
          <a:prstGeom prst="rect">
            <a:avLst/>
          </a:prstGeom>
        </p:spPr>
      </p:pic>
    </p:spTree>
    <p:extLst>
      <p:ext uri="{BB962C8B-B14F-4D97-AF65-F5344CB8AC3E}">
        <p14:creationId xmlns:p14="http://schemas.microsoft.com/office/powerpoint/2010/main" val="2445988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9F185-3ADA-AFA1-21A5-F3F4C49B1E0C}"/>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6AAA3A4-8215-8019-CFBD-B0357B92224F}"/>
              </a:ext>
            </a:extLst>
          </p:cNvPr>
          <p:cNvSpPr txBox="1"/>
          <p:nvPr/>
        </p:nvSpPr>
        <p:spPr>
          <a:xfrm>
            <a:off x="262461" y="187373"/>
            <a:ext cx="914994" cy="307777"/>
          </a:xfrm>
          <a:prstGeom prst="rect">
            <a:avLst/>
          </a:prstGeom>
          <a:noFill/>
        </p:spPr>
        <p:txBody>
          <a:bodyPr wrap="none" rtlCol="0">
            <a:spAutoFit/>
          </a:bodyPr>
          <a:lstStyle/>
          <a:p>
            <a:r>
              <a:rPr lang="en-US" altLang="ko-KR" sz="1400" b="1" dirty="0">
                <a:solidFill>
                  <a:schemeClr val="tx1">
                    <a:lumMod val="75000"/>
                  </a:schemeClr>
                </a:solidFill>
              </a:rPr>
              <a:t>Part 3   &gt;&gt;</a:t>
            </a:r>
            <a:endParaRPr lang="ko-KR" altLang="en-US" sz="1400" b="1" dirty="0">
              <a:solidFill>
                <a:schemeClr val="tx1">
                  <a:lumMod val="75000"/>
                </a:schemeClr>
              </a:solidFill>
            </a:endParaRPr>
          </a:p>
        </p:txBody>
      </p:sp>
      <p:sp>
        <p:nvSpPr>
          <p:cNvPr id="6" name="TextBox 5">
            <a:extLst>
              <a:ext uri="{FF2B5EF4-FFF2-40B4-BE49-F238E27FC236}">
                <a16:creationId xmlns:a16="http://schemas.microsoft.com/office/drawing/2014/main" id="{A31EC565-F337-BFD7-57A5-F6714C84C5F3}"/>
              </a:ext>
            </a:extLst>
          </p:cNvPr>
          <p:cNvSpPr txBox="1"/>
          <p:nvPr/>
        </p:nvSpPr>
        <p:spPr>
          <a:xfrm>
            <a:off x="1280688" y="191869"/>
            <a:ext cx="3220753" cy="523220"/>
          </a:xfrm>
          <a:prstGeom prst="rect">
            <a:avLst/>
          </a:prstGeom>
          <a:noFill/>
        </p:spPr>
        <p:txBody>
          <a:bodyPr wrap="none" rtlCol="0">
            <a:spAutoFit/>
          </a:bodyPr>
          <a:lstStyle/>
          <a:p>
            <a:r>
              <a:rPr lang="ko-KR" altLang="en-US" sz="2800" b="1" dirty="0">
                <a:solidFill>
                  <a:schemeClr val="tx1">
                    <a:lumMod val="75000"/>
                  </a:schemeClr>
                </a:solidFill>
                <a:latin typeface="+mn-ea"/>
              </a:rPr>
              <a:t>데이터 생성 자동화</a:t>
            </a:r>
          </a:p>
        </p:txBody>
      </p:sp>
      <p:sp>
        <p:nvSpPr>
          <p:cNvPr id="24" name="TextBox 23">
            <a:extLst>
              <a:ext uri="{FF2B5EF4-FFF2-40B4-BE49-F238E27FC236}">
                <a16:creationId xmlns:a16="http://schemas.microsoft.com/office/drawing/2014/main" id="{E29D75BC-32BC-EB2C-2758-E06E100AA571}"/>
              </a:ext>
            </a:extLst>
          </p:cNvPr>
          <p:cNvSpPr txBox="1"/>
          <p:nvPr/>
        </p:nvSpPr>
        <p:spPr>
          <a:xfrm>
            <a:off x="1991622" y="4830954"/>
            <a:ext cx="2515305" cy="461665"/>
          </a:xfrm>
          <a:prstGeom prst="rect">
            <a:avLst/>
          </a:prstGeom>
          <a:noFill/>
        </p:spPr>
        <p:txBody>
          <a:bodyPr wrap="none" rtlCol="0">
            <a:spAutoFit/>
          </a:bodyPr>
          <a:lstStyle/>
          <a:p>
            <a:pPr algn="ctr"/>
            <a:r>
              <a:rPr lang="en-US" altLang="ko-KR" sz="2400" spc="-300" dirty="0">
                <a:solidFill>
                  <a:schemeClr val="bg1"/>
                </a:solidFill>
              </a:rPr>
              <a:t>Supervise Finetune Trainer</a:t>
            </a:r>
            <a:endParaRPr lang="ko-KR" altLang="en-US" sz="2400" spc="-300" dirty="0">
              <a:solidFill>
                <a:schemeClr val="bg1"/>
              </a:solidFill>
            </a:endParaRPr>
          </a:p>
        </p:txBody>
      </p:sp>
      <p:cxnSp>
        <p:nvCxnSpPr>
          <p:cNvPr id="28" name="직선 연결선 27">
            <a:extLst>
              <a:ext uri="{FF2B5EF4-FFF2-40B4-BE49-F238E27FC236}">
                <a16:creationId xmlns:a16="http://schemas.microsoft.com/office/drawing/2014/main" id="{671FCDE5-9963-BF3D-0089-12429A8B2E3F}"/>
              </a:ext>
            </a:extLst>
          </p:cNvPr>
          <p:cNvCxnSpPr>
            <a:cxnSpLocks/>
          </p:cNvCxnSpPr>
          <p:nvPr/>
        </p:nvCxnSpPr>
        <p:spPr>
          <a:xfrm>
            <a:off x="1153688" y="724829"/>
            <a:ext cx="1103831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pic>
        <p:nvPicPr>
          <p:cNvPr id="9" name="그림 8">
            <a:extLst>
              <a:ext uri="{FF2B5EF4-FFF2-40B4-BE49-F238E27FC236}">
                <a16:creationId xmlns:a16="http://schemas.microsoft.com/office/drawing/2014/main" id="{240ACFF0-664A-1D04-8E8E-125AC1DFD5A5}"/>
              </a:ext>
            </a:extLst>
          </p:cNvPr>
          <p:cNvPicPr>
            <a:picLocks noChangeAspect="1"/>
          </p:cNvPicPr>
          <p:nvPr/>
        </p:nvPicPr>
        <p:blipFill>
          <a:blip r:embed="rId2"/>
          <a:stretch>
            <a:fillRect/>
          </a:stretch>
        </p:blipFill>
        <p:spPr>
          <a:xfrm>
            <a:off x="0" y="1208388"/>
            <a:ext cx="12192000" cy="4924783"/>
          </a:xfrm>
          <a:prstGeom prst="rect">
            <a:avLst/>
          </a:prstGeom>
        </p:spPr>
      </p:pic>
    </p:spTree>
    <p:extLst>
      <p:ext uri="{BB962C8B-B14F-4D97-AF65-F5344CB8AC3E}">
        <p14:creationId xmlns:p14="http://schemas.microsoft.com/office/powerpoint/2010/main" val="3670770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454DD9-B49F-8E4D-5101-1603517DBAE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B15E017-5D5D-FFCD-36CB-8AC707480DE6}"/>
              </a:ext>
            </a:extLst>
          </p:cNvPr>
          <p:cNvSpPr txBox="1"/>
          <p:nvPr/>
        </p:nvSpPr>
        <p:spPr>
          <a:xfrm>
            <a:off x="262461" y="187373"/>
            <a:ext cx="914994" cy="307777"/>
          </a:xfrm>
          <a:prstGeom prst="rect">
            <a:avLst/>
          </a:prstGeom>
          <a:noFill/>
        </p:spPr>
        <p:txBody>
          <a:bodyPr wrap="none" rtlCol="0">
            <a:spAutoFit/>
          </a:bodyPr>
          <a:lstStyle/>
          <a:p>
            <a:r>
              <a:rPr lang="en-US" altLang="ko-KR" sz="1400" b="1" dirty="0">
                <a:solidFill>
                  <a:schemeClr val="tx1">
                    <a:lumMod val="75000"/>
                  </a:schemeClr>
                </a:solidFill>
              </a:rPr>
              <a:t>Part 3   &gt;&gt;</a:t>
            </a:r>
            <a:endParaRPr lang="ko-KR" altLang="en-US" sz="1400" b="1" dirty="0">
              <a:solidFill>
                <a:schemeClr val="tx1">
                  <a:lumMod val="75000"/>
                </a:schemeClr>
              </a:solidFill>
            </a:endParaRPr>
          </a:p>
        </p:txBody>
      </p:sp>
      <p:sp>
        <p:nvSpPr>
          <p:cNvPr id="6" name="TextBox 5">
            <a:extLst>
              <a:ext uri="{FF2B5EF4-FFF2-40B4-BE49-F238E27FC236}">
                <a16:creationId xmlns:a16="http://schemas.microsoft.com/office/drawing/2014/main" id="{DB81D2E8-0BBF-2B29-0303-DAF325F20172}"/>
              </a:ext>
            </a:extLst>
          </p:cNvPr>
          <p:cNvSpPr txBox="1"/>
          <p:nvPr/>
        </p:nvSpPr>
        <p:spPr>
          <a:xfrm>
            <a:off x="1280688" y="191869"/>
            <a:ext cx="3220753" cy="523220"/>
          </a:xfrm>
          <a:prstGeom prst="rect">
            <a:avLst/>
          </a:prstGeom>
          <a:noFill/>
        </p:spPr>
        <p:txBody>
          <a:bodyPr wrap="none" rtlCol="0">
            <a:spAutoFit/>
          </a:bodyPr>
          <a:lstStyle/>
          <a:p>
            <a:r>
              <a:rPr lang="ko-KR" altLang="en-US" sz="2800" b="1" dirty="0">
                <a:solidFill>
                  <a:schemeClr val="tx1">
                    <a:lumMod val="75000"/>
                  </a:schemeClr>
                </a:solidFill>
                <a:latin typeface="+mn-ea"/>
              </a:rPr>
              <a:t>데이터 생성 자동화</a:t>
            </a:r>
          </a:p>
        </p:txBody>
      </p:sp>
      <p:sp>
        <p:nvSpPr>
          <p:cNvPr id="24" name="TextBox 23">
            <a:extLst>
              <a:ext uri="{FF2B5EF4-FFF2-40B4-BE49-F238E27FC236}">
                <a16:creationId xmlns:a16="http://schemas.microsoft.com/office/drawing/2014/main" id="{35502DB1-067A-E07D-A7B2-205BBC5848DD}"/>
              </a:ext>
            </a:extLst>
          </p:cNvPr>
          <p:cNvSpPr txBox="1"/>
          <p:nvPr/>
        </p:nvSpPr>
        <p:spPr>
          <a:xfrm>
            <a:off x="1991622" y="4830954"/>
            <a:ext cx="2515305" cy="461665"/>
          </a:xfrm>
          <a:prstGeom prst="rect">
            <a:avLst/>
          </a:prstGeom>
          <a:noFill/>
        </p:spPr>
        <p:txBody>
          <a:bodyPr wrap="none" rtlCol="0">
            <a:spAutoFit/>
          </a:bodyPr>
          <a:lstStyle/>
          <a:p>
            <a:pPr algn="ctr"/>
            <a:r>
              <a:rPr lang="en-US" altLang="ko-KR" sz="2400" spc="-300" dirty="0">
                <a:solidFill>
                  <a:schemeClr val="bg1"/>
                </a:solidFill>
              </a:rPr>
              <a:t>Supervise Finetune Trainer</a:t>
            </a:r>
            <a:endParaRPr lang="ko-KR" altLang="en-US" sz="2400" spc="-300" dirty="0">
              <a:solidFill>
                <a:schemeClr val="bg1"/>
              </a:solidFill>
            </a:endParaRPr>
          </a:p>
        </p:txBody>
      </p:sp>
      <p:cxnSp>
        <p:nvCxnSpPr>
          <p:cNvPr id="28" name="직선 연결선 27">
            <a:extLst>
              <a:ext uri="{FF2B5EF4-FFF2-40B4-BE49-F238E27FC236}">
                <a16:creationId xmlns:a16="http://schemas.microsoft.com/office/drawing/2014/main" id="{F5E4DB58-FCA8-E5DC-B1C7-CA3204365D73}"/>
              </a:ext>
            </a:extLst>
          </p:cNvPr>
          <p:cNvCxnSpPr>
            <a:cxnSpLocks/>
          </p:cNvCxnSpPr>
          <p:nvPr/>
        </p:nvCxnSpPr>
        <p:spPr>
          <a:xfrm>
            <a:off x="1153688" y="724829"/>
            <a:ext cx="1103831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 name="그림 2">
            <a:extLst>
              <a:ext uri="{FF2B5EF4-FFF2-40B4-BE49-F238E27FC236}">
                <a16:creationId xmlns:a16="http://schemas.microsoft.com/office/drawing/2014/main" id="{10B35319-BFA7-68D7-2245-ADE6E6261CEE}"/>
              </a:ext>
            </a:extLst>
          </p:cNvPr>
          <p:cNvPicPr>
            <a:picLocks noChangeAspect="1"/>
          </p:cNvPicPr>
          <p:nvPr/>
        </p:nvPicPr>
        <p:blipFill>
          <a:blip r:embed="rId2"/>
          <a:stretch>
            <a:fillRect/>
          </a:stretch>
        </p:blipFill>
        <p:spPr>
          <a:xfrm>
            <a:off x="0" y="1163782"/>
            <a:ext cx="12192000" cy="4297285"/>
          </a:xfrm>
          <a:prstGeom prst="rect">
            <a:avLst/>
          </a:prstGeom>
        </p:spPr>
      </p:pic>
      <p:sp>
        <p:nvSpPr>
          <p:cNvPr id="2" name="직사각형 1">
            <a:extLst>
              <a:ext uri="{FF2B5EF4-FFF2-40B4-BE49-F238E27FC236}">
                <a16:creationId xmlns:a16="http://schemas.microsoft.com/office/drawing/2014/main" id="{CD5A5874-F986-EA5F-C1C4-7B3C6685D11B}"/>
              </a:ext>
            </a:extLst>
          </p:cNvPr>
          <p:cNvSpPr/>
          <p:nvPr/>
        </p:nvSpPr>
        <p:spPr>
          <a:xfrm>
            <a:off x="120609" y="3168140"/>
            <a:ext cx="2995971" cy="229292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5660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F1DE7-7296-DB1C-3E23-4CC4F3775998}"/>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178A2C0-ED78-0CE1-05CC-462F67BED52C}"/>
              </a:ext>
            </a:extLst>
          </p:cNvPr>
          <p:cNvSpPr txBox="1"/>
          <p:nvPr/>
        </p:nvSpPr>
        <p:spPr>
          <a:xfrm>
            <a:off x="262461" y="187373"/>
            <a:ext cx="914994" cy="307777"/>
          </a:xfrm>
          <a:prstGeom prst="rect">
            <a:avLst/>
          </a:prstGeom>
          <a:noFill/>
        </p:spPr>
        <p:txBody>
          <a:bodyPr wrap="none" rtlCol="0">
            <a:spAutoFit/>
          </a:bodyPr>
          <a:lstStyle/>
          <a:p>
            <a:r>
              <a:rPr lang="en-US" altLang="ko-KR" sz="1400" b="1" dirty="0">
                <a:solidFill>
                  <a:schemeClr val="tx1">
                    <a:lumMod val="75000"/>
                  </a:schemeClr>
                </a:solidFill>
              </a:rPr>
              <a:t>Part 3   &gt;&gt;</a:t>
            </a:r>
            <a:endParaRPr lang="ko-KR" altLang="en-US" sz="1400" b="1" dirty="0">
              <a:solidFill>
                <a:schemeClr val="tx1">
                  <a:lumMod val="75000"/>
                </a:schemeClr>
              </a:solidFill>
            </a:endParaRPr>
          </a:p>
        </p:txBody>
      </p:sp>
      <p:sp>
        <p:nvSpPr>
          <p:cNvPr id="6" name="TextBox 5">
            <a:extLst>
              <a:ext uri="{FF2B5EF4-FFF2-40B4-BE49-F238E27FC236}">
                <a16:creationId xmlns:a16="http://schemas.microsoft.com/office/drawing/2014/main" id="{04DDB2F4-E529-4690-8E05-B2C74701A936}"/>
              </a:ext>
            </a:extLst>
          </p:cNvPr>
          <p:cNvSpPr txBox="1"/>
          <p:nvPr/>
        </p:nvSpPr>
        <p:spPr>
          <a:xfrm>
            <a:off x="1280688" y="191869"/>
            <a:ext cx="3220753" cy="523220"/>
          </a:xfrm>
          <a:prstGeom prst="rect">
            <a:avLst/>
          </a:prstGeom>
          <a:noFill/>
        </p:spPr>
        <p:txBody>
          <a:bodyPr wrap="none" rtlCol="0">
            <a:spAutoFit/>
          </a:bodyPr>
          <a:lstStyle/>
          <a:p>
            <a:r>
              <a:rPr lang="ko-KR" altLang="en-US" sz="2800" b="1" dirty="0">
                <a:solidFill>
                  <a:schemeClr val="tx1">
                    <a:lumMod val="75000"/>
                  </a:schemeClr>
                </a:solidFill>
                <a:latin typeface="+mn-ea"/>
              </a:rPr>
              <a:t>데이터 생성 자동화</a:t>
            </a:r>
          </a:p>
        </p:txBody>
      </p:sp>
      <p:sp>
        <p:nvSpPr>
          <p:cNvPr id="24" name="TextBox 23">
            <a:extLst>
              <a:ext uri="{FF2B5EF4-FFF2-40B4-BE49-F238E27FC236}">
                <a16:creationId xmlns:a16="http://schemas.microsoft.com/office/drawing/2014/main" id="{252E76C1-ADFF-38B6-C751-91C4D5443BE8}"/>
              </a:ext>
            </a:extLst>
          </p:cNvPr>
          <p:cNvSpPr txBox="1"/>
          <p:nvPr/>
        </p:nvSpPr>
        <p:spPr>
          <a:xfrm>
            <a:off x="1991622" y="4830954"/>
            <a:ext cx="2515305" cy="461665"/>
          </a:xfrm>
          <a:prstGeom prst="rect">
            <a:avLst/>
          </a:prstGeom>
          <a:noFill/>
        </p:spPr>
        <p:txBody>
          <a:bodyPr wrap="none" rtlCol="0">
            <a:spAutoFit/>
          </a:bodyPr>
          <a:lstStyle/>
          <a:p>
            <a:pPr algn="ctr"/>
            <a:r>
              <a:rPr lang="en-US" altLang="ko-KR" sz="2400" spc="-300" dirty="0">
                <a:solidFill>
                  <a:schemeClr val="bg1"/>
                </a:solidFill>
              </a:rPr>
              <a:t>Supervise Finetune Trainer</a:t>
            </a:r>
            <a:endParaRPr lang="ko-KR" altLang="en-US" sz="2400" spc="-300" dirty="0">
              <a:solidFill>
                <a:schemeClr val="bg1"/>
              </a:solidFill>
            </a:endParaRPr>
          </a:p>
        </p:txBody>
      </p:sp>
      <p:cxnSp>
        <p:nvCxnSpPr>
          <p:cNvPr id="28" name="직선 연결선 27">
            <a:extLst>
              <a:ext uri="{FF2B5EF4-FFF2-40B4-BE49-F238E27FC236}">
                <a16:creationId xmlns:a16="http://schemas.microsoft.com/office/drawing/2014/main" id="{9CE82628-BA84-4EF8-BDC5-F98791865256}"/>
              </a:ext>
            </a:extLst>
          </p:cNvPr>
          <p:cNvCxnSpPr>
            <a:cxnSpLocks/>
          </p:cNvCxnSpPr>
          <p:nvPr/>
        </p:nvCxnSpPr>
        <p:spPr>
          <a:xfrm>
            <a:off x="1153688" y="724829"/>
            <a:ext cx="1103831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pic>
        <p:nvPicPr>
          <p:cNvPr id="7" name="그림 6">
            <a:extLst>
              <a:ext uri="{FF2B5EF4-FFF2-40B4-BE49-F238E27FC236}">
                <a16:creationId xmlns:a16="http://schemas.microsoft.com/office/drawing/2014/main" id="{A7D5F8DD-F81F-E6D8-2E63-A72B8AC326CC}"/>
              </a:ext>
            </a:extLst>
          </p:cNvPr>
          <p:cNvPicPr>
            <a:picLocks noChangeAspect="1"/>
          </p:cNvPicPr>
          <p:nvPr/>
        </p:nvPicPr>
        <p:blipFill>
          <a:blip r:embed="rId2"/>
          <a:stretch>
            <a:fillRect/>
          </a:stretch>
        </p:blipFill>
        <p:spPr>
          <a:xfrm>
            <a:off x="0" y="1323344"/>
            <a:ext cx="12192000" cy="4515793"/>
          </a:xfrm>
          <a:prstGeom prst="rect">
            <a:avLst/>
          </a:prstGeom>
        </p:spPr>
      </p:pic>
    </p:spTree>
    <p:extLst>
      <p:ext uri="{BB962C8B-B14F-4D97-AF65-F5344CB8AC3E}">
        <p14:creationId xmlns:p14="http://schemas.microsoft.com/office/powerpoint/2010/main" val="1810075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8936BD49-CE9F-9DB9-6C03-7D721A3C6EB2}"/>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457420" y="417094"/>
            <a:ext cx="11317485" cy="2264661"/>
          </a:xfrm>
          <a:prstGeom prst="rect">
            <a:avLst/>
          </a:prstGeom>
        </p:spPr>
      </p:pic>
      <p:cxnSp>
        <p:nvCxnSpPr>
          <p:cNvPr id="4" name="직선 연결선 3">
            <a:extLst>
              <a:ext uri="{FF2B5EF4-FFF2-40B4-BE49-F238E27FC236}">
                <a16:creationId xmlns:a16="http://schemas.microsoft.com/office/drawing/2014/main" id="{3443C040-2DF2-0CFA-C095-E11F43495F8F}"/>
              </a:ext>
            </a:extLst>
          </p:cNvPr>
          <p:cNvCxnSpPr>
            <a:cxnSpLocks/>
          </p:cNvCxnSpPr>
          <p:nvPr/>
        </p:nvCxnSpPr>
        <p:spPr>
          <a:xfrm>
            <a:off x="877637" y="907716"/>
            <a:ext cx="5358063" cy="0"/>
          </a:xfrm>
          <a:prstGeom prst="line">
            <a:avLst/>
          </a:prstGeom>
          <a:ln w="1905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18C5174-002E-8FB9-7655-0FC41CE52AE0}"/>
              </a:ext>
            </a:extLst>
          </p:cNvPr>
          <p:cNvSpPr txBox="1"/>
          <p:nvPr/>
        </p:nvSpPr>
        <p:spPr>
          <a:xfrm>
            <a:off x="968843" y="1136729"/>
            <a:ext cx="902811" cy="523220"/>
          </a:xfrm>
          <a:prstGeom prst="rect">
            <a:avLst/>
          </a:prstGeom>
          <a:noFill/>
        </p:spPr>
        <p:txBody>
          <a:bodyPr wrap="none" rtlCol="0">
            <a:spAutoFit/>
          </a:bodyPr>
          <a:lstStyle/>
          <a:p>
            <a:r>
              <a:rPr lang="ko-KR" altLang="en-US" sz="2800" b="1" dirty="0">
                <a:solidFill>
                  <a:schemeClr val="tx1">
                    <a:lumMod val="75000"/>
                  </a:schemeClr>
                </a:solidFill>
              </a:rPr>
              <a:t>목차</a:t>
            </a:r>
          </a:p>
        </p:txBody>
      </p:sp>
      <p:grpSp>
        <p:nvGrpSpPr>
          <p:cNvPr id="43" name="그룹 42">
            <a:extLst>
              <a:ext uri="{FF2B5EF4-FFF2-40B4-BE49-F238E27FC236}">
                <a16:creationId xmlns:a16="http://schemas.microsoft.com/office/drawing/2014/main" id="{D59410D4-BBBF-7A0A-72E8-87464D189C42}"/>
              </a:ext>
            </a:extLst>
          </p:cNvPr>
          <p:cNvGrpSpPr/>
          <p:nvPr/>
        </p:nvGrpSpPr>
        <p:grpSpPr>
          <a:xfrm>
            <a:off x="526617" y="3307746"/>
            <a:ext cx="11138765" cy="1226154"/>
            <a:chOff x="526617" y="3307746"/>
            <a:chExt cx="11138765" cy="1226154"/>
          </a:xfrm>
        </p:grpSpPr>
        <p:sp>
          <p:nvSpPr>
            <p:cNvPr id="34" name="사각형: 둥근 모서리 33">
              <a:extLst>
                <a:ext uri="{FF2B5EF4-FFF2-40B4-BE49-F238E27FC236}">
                  <a16:creationId xmlns:a16="http://schemas.microsoft.com/office/drawing/2014/main" id="{FC6A6B6B-2072-6AF9-835C-AA938739BEE7}"/>
                </a:ext>
              </a:extLst>
            </p:cNvPr>
            <p:cNvSpPr/>
            <p:nvPr/>
          </p:nvSpPr>
          <p:spPr>
            <a:xfrm>
              <a:off x="526617" y="3307746"/>
              <a:ext cx="11138765" cy="122615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38" name="직선 연결선 37">
              <a:extLst>
                <a:ext uri="{FF2B5EF4-FFF2-40B4-BE49-F238E27FC236}">
                  <a16:creationId xmlns:a16="http://schemas.microsoft.com/office/drawing/2014/main" id="{D6AF36F5-39F8-4855-0A93-2DAB01B6CB92}"/>
                </a:ext>
              </a:extLst>
            </p:cNvPr>
            <p:cNvCxnSpPr>
              <a:cxnSpLocks/>
            </p:cNvCxnSpPr>
            <p:nvPr/>
          </p:nvCxnSpPr>
          <p:spPr>
            <a:xfrm>
              <a:off x="4219035" y="3502733"/>
              <a:ext cx="0" cy="82008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99659F42-3876-3556-5AA8-7376A71B778C}"/>
                </a:ext>
              </a:extLst>
            </p:cNvPr>
            <p:cNvCxnSpPr>
              <a:cxnSpLocks/>
            </p:cNvCxnSpPr>
            <p:nvPr/>
          </p:nvCxnSpPr>
          <p:spPr>
            <a:xfrm>
              <a:off x="8486235" y="3502733"/>
              <a:ext cx="0" cy="82008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69BF931-7BE8-EA7C-2DCC-7F4DB6565A03}"/>
                </a:ext>
              </a:extLst>
            </p:cNvPr>
            <p:cNvSpPr txBox="1"/>
            <p:nvPr/>
          </p:nvSpPr>
          <p:spPr>
            <a:xfrm>
              <a:off x="1473588" y="3697331"/>
              <a:ext cx="1676400" cy="430887"/>
            </a:xfrm>
            <a:prstGeom prst="rect">
              <a:avLst/>
            </a:prstGeom>
            <a:noFill/>
          </p:spPr>
          <p:txBody>
            <a:bodyPr wrap="square" rtlCol="0">
              <a:spAutoFit/>
            </a:bodyPr>
            <a:lstStyle/>
            <a:p>
              <a:pPr algn="ctr"/>
              <a:r>
                <a:rPr lang="en-US" altLang="ko-KR" sz="2200" b="1" dirty="0"/>
                <a:t>1. </a:t>
              </a:r>
              <a:r>
                <a:rPr lang="ko-KR" altLang="en-US" sz="2200" b="1" dirty="0"/>
                <a:t>개요</a:t>
              </a:r>
            </a:p>
          </p:txBody>
        </p:sp>
        <p:sp>
          <p:nvSpPr>
            <p:cNvPr id="41" name="TextBox 40">
              <a:extLst>
                <a:ext uri="{FF2B5EF4-FFF2-40B4-BE49-F238E27FC236}">
                  <a16:creationId xmlns:a16="http://schemas.microsoft.com/office/drawing/2014/main" id="{37FB3764-B009-62B2-02D2-FE84FD74D0F2}"/>
                </a:ext>
              </a:extLst>
            </p:cNvPr>
            <p:cNvSpPr txBox="1"/>
            <p:nvPr/>
          </p:nvSpPr>
          <p:spPr>
            <a:xfrm>
              <a:off x="5514435" y="3553377"/>
              <a:ext cx="1676400" cy="769441"/>
            </a:xfrm>
            <a:prstGeom prst="rect">
              <a:avLst/>
            </a:prstGeom>
            <a:noFill/>
          </p:spPr>
          <p:txBody>
            <a:bodyPr wrap="square" rtlCol="0">
              <a:spAutoFit/>
            </a:bodyPr>
            <a:lstStyle/>
            <a:p>
              <a:pPr algn="ctr"/>
              <a:r>
                <a:rPr lang="en-US" altLang="ko-KR" sz="2200" b="1" dirty="0"/>
                <a:t>2. </a:t>
              </a:r>
              <a:r>
                <a:rPr lang="ko-KR" altLang="en-US" sz="2200" b="1" dirty="0"/>
                <a:t>환경 설치 자동화</a:t>
              </a:r>
            </a:p>
          </p:txBody>
        </p:sp>
        <p:sp>
          <p:nvSpPr>
            <p:cNvPr id="42" name="TextBox 41">
              <a:extLst>
                <a:ext uri="{FF2B5EF4-FFF2-40B4-BE49-F238E27FC236}">
                  <a16:creationId xmlns:a16="http://schemas.microsoft.com/office/drawing/2014/main" id="{C4174855-9965-97B4-E1F8-5149862167C5}"/>
                </a:ext>
              </a:extLst>
            </p:cNvPr>
            <p:cNvSpPr txBox="1"/>
            <p:nvPr/>
          </p:nvSpPr>
          <p:spPr>
            <a:xfrm>
              <a:off x="9237608" y="3553377"/>
              <a:ext cx="1940929" cy="769441"/>
            </a:xfrm>
            <a:prstGeom prst="rect">
              <a:avLst/>
            </a:prstGeom>
            <a:noFill/>
          </p:spPr>
          <p:txBody>
            <a:bodyPr wrap="square" rtlCol="0">
              <a:spAutoFit/>
            </a:bodyPr>
            <a:lstStyle/>
            <a:p>
              <a:pPr algn="ctr"/>
              <a:r>
                <a:rPr lang="en-US" altLang="ko-KR" sz="2200" b="1" dirty="0"/>
                <a:t>3. </a:t>
              </a:r>
              <a:r>
                <a:rPr lang="ko-KR" altLang="en-US" sz="2200" b="1" dirty="0"/>
                <a:t>데이터 생성 자동화</a:t>
              </a:r>
            </a:p>
          </p:txBody>
        </p:sp>
      </p:grpSp>
      <p:grpSp>
        <p:nvGrpSpPr>
          <p:cNvPr id="44" name="그룹 43">
            <a:extLst>
              <a:ext uri="{FF2B5EF4-FFF2-40B4-BE49-F238E27FC236}">
                <a16:creationId xmlns:a16="http://schemas.microsoft.com/office/drawing/2014/main" id="{86BF9EDA-ACEB-7B39-5E83-64E28AEB02FE}"/>
              </a:ext>
            </a:extLst>
          </p:cNvPr>
          <p:cNvGrpSpPr/>
          <p:nvPr/>
        </p:nvGrpSpPr>
        <p:grpSpPr>
          <a:xfrm>
            <a:off x="546779" y="4923485"/>
            <a:ext cx="11138765" cy="1226154"/>
            <a:chOff x="526617" y="3307746"/>
            <a:chExt cx="11138765" cy="1226154"/>
          </a:xfrm>
        </p:grpSpPr>
        <p:sp>
          <p:nvSpPr>
            <p:cNvPr id="45" name="사각형: 둥근 모서리 44">
              <a:extLst>
                <a:ext uri="{FF2B5EF4-FFF2-40B4-BE49-F238E27FC236}">
                  <a16:creationId xmlns:a16="http://schemas.microsoft.com/office/drawing/2014/main" id="{8C455F01-E1B2-FF3C-F6B7-74EA52D1FA26}"/>
                </a:ext>
              </a:extLst>
            </p:cNvPr>
            <p:cNvSpPr/>
            <p:nvPr/>
          </p:nvSpPr>
          <p:spPr>
            <a:xfrm>
              <a:off x="526617" y="3307746"/>
              <a:ext cx="11138765" cy="122615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46" name="직선 연결선 45">
              <a:extLst>
                <a:ext uri="{FF2B5EF4-FFF2-40B4-BE49-F238E27FC236}">
                  <a16:creationId xmlns:a16="http://schemas.microsoft.com/office/drawing/2014/main" id="{F3D3C7F2-6BDC-B6EE-DF9E-D808695E2D31}"/>
                </a:ext>
              </a:extLst>
            </p:cNvPr>
            <p:cNvCxnSpPr>
              <a:cxnSpLocks/>
            </p:cNvCxnSpPr>
            <p:nvPr/>
          </p:nvCxnSpPr>
          <p:spPr>
            <a:xfrm>
              <a:off x="4219035" y="3502733"/>
              <a:ext cx="0" cy="82008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3FEA773D-2877-7660-5D9D-5BA62FFB468E}"/>
                </a:ext>
              </a:extLst>
            </p:cNvPr>
            <p:cNvCxnSpPr>
              <a:cxnSpLocks/>
            </p:cNvCxnSpPr>
            <p:nvPr/>
          </p:nvCxnSpPr>
          <p:spPr>
            <a:xfrm>
              <a:off x="8486235" y="3502733"/>
              <a:ext cx="0" cy="82008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0F25B31-F1FE-CC67-40FF-4E7238CFD86C}"/>
                </a:ext>
              </a:extLst>
            </p:cNvPr>
            <p:cNvSpPr txBox="1"/>
            <p:nvPr/>
          </p:nvSpPr>
          <p:spPr>
            <a:xfrm>
              <a:off x="1473587" y="3697331"/>
              <a:ext cx="1994073" cy="430887"/>
            </a:xfrm>
            <a:prstGeom prst="rect">
              <a:avLst/>
            </a:prstGeom>
            <a:noFill/>
          </p:spPr>
          <p:txBody>
            <a:bodyPr wrap="square" rtlCol="0">
              <a:spAutoFit/>
            </a:bodyPr>
            <a:lstStyle/>
            <a:p>
              <a:pPr algn="ctr"/>
              <a:r>
                <a:rPr lang="en-US" altLang="ko-KR" sz="2200" b="1" dirty="0"/>
                <a:t>4. </a:t>
              </a:r>
              <a:r>
                <a:rPr lang="ko-KR" altLang="en-US" sz="2200" b="1" dirty="0"/>
                <a:t>훈련 자동화</a:t>
              </a:r>
            </a:p>
          </p:txBody>
        </p:sp>
        <p:sp>
          <p:nvSpPr>
            <p:cNvPr id="49" name="TextBox 48">
              <a:extLst>
                <a:ext uri="{FF2B5EF4-FFF2-40B4-BE49-F238E27FC236}">
                  <a16:creationId xmlns:a16="http://schemas.microsoft.com/office/drawing/2014/main" id="{19525F35-6390-100D-7941-962631DD7726}"/>
                </a:ext>
              </a:extLst>
            </p:cNvPr>
            <p:cNvSpPr txBox="1"/>
            <p:nvPr/>
          </p:nvSpPr>
          <p:spPr>
            <a:xfrm>
              <a:off x="5377338" y="3692467"/>
              <a:ext cx="1676400" cy="430887"/>
            </a:xfrm>
            <a:prstGeom prst="rect">
              <a:avLst/>
            </a:prstGeom>
            <a:noFill/>
          </p:spPr>
          <p:txBody>
            <a:bodyPr wrap="square" rtlCol="0">
              <a:spAutoFit/>
            </a:bodyPr>
            <a:lstStyle/>
            <a:p>
              <a:pPr algn="ctr"/>
              <a:r>
                <a:rPr lang="en-US" altLang="ko-KR" sz="2200" b="1" dirty="0"/>
                <a:t>5</a:t>
              </a:r>
              <a:r>
                <a:rPr lang="en-US" altLang="ko-KR" sz="2200" b="1"/>
                <a:t>. </a:t>
              </a:r>
              <a:r>
                <a:rPr lang="ko-KR" altLang="en-US" sz="2200" b="1" dirty="0"/>
                <a:t>난관</a:t>
              </a:r>
            </a:p>
          </p:txBody>
        </p:sp>
        <p:sp>
          <p:nvSpPr>
            <p:cNvPr id="50" name="TextBox 49">
              <a:extLst>
                <a:ext uri="{FF2B5EF4-FFF2-40B4-BE49-F238E27FC236}">
                  <a16:creationId xmlns:a16="http://schemas.microsoft.com/office/drawing/2014/main" id="{E6DF9653-357C-73E4-571A-43E854EC617C}"/>
                </a:ext>
              </a:extLst>
            </p:cNvPr>
            <p:cNvSpPr txBox="1"/>
            <p:nvPr/>
          </p:nvSpPr>
          <p:spPr>
            <a:xfrm>
              <a:off x="9217446" y="3692466"/>
              <a:ext cx="1940929" cy="430887"/>
            </a:xfrm>
            <a:prstGeom prst="rect">
              <a:avLst/>
            </a:prstGeom>
            <a:noFill/>
          </p:spPr>
          <p:txBody>
            <a:bodyPr wrap="square" rtlCol="0">
              <a:spAutoFit/>
            </a:bodyPr>
            <a:lstStyle/>
            <a:p>
              <a:pPr algn="ctr"/>
              <a:r>
                <a:rPr lang="en-US" altLang="ko-KR" sz="2200" b="1" dirty="0"/>
                <a:t>6</a:t>
              </a:r>
              <a:r>
                <a:rPr lang="en-US" altLang="ko-KR" sz="2200" b="1"/>
                <a:t>. </a:t>
              </a:r>
              <a:r>
                <a:rPr lang="ko-KR" altLang="en-US" sz="2200" b="1" dirty="0"/>
                <a:t>결론</a:t>
              </a:r>
            </a:p>
          </p:txBody>
        </p:sp>
      </p:grpSp>
    </p:spTree>
    <p:extLst>
      <p:ext uri="{BB962C8B-B14F-4D97-AF65-F5344CB8AC3E}">
        <p14:creationId xmlns:p14="http://schemas.microsoft.com/office/powerpoint/2010/main" val="3336470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57AF7E-8581-88B6-2A1A-CA07CA352C8F}"/>
            </a:ext>
          </a:extLst>
        </p:cNvPr>
        <p:cNvGrpSpPr/>
        <p:nvPr/>
      </p:nvGrpSpPr>
      <p:grpSpPr>
        <a:xfrm>
          <a:off x="0" y="0"/>
          <a:ext cx="0" cy="0"/>
          <a:chOff x="0" y="0"/>
          <a:chExt cx="0" cy="0"/>
        </a:xfrm>
      </p:grpSpPr>
      <p:pic>
        <p:nvPicPr>
          <p:cNvPr id="3" name="그림 2">
            <a:extLst>
              <a:ext uri="{FF2B5EF4-FFF2-40B4-BE49-F238E27FC236}">
                <a16:creationId xmlns:a16="http://schemas.microsoft.com/office/drawing/2014/main" id="{A5488AD7-1C9F-7B58-D52E-BE90B8D58066}"/>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직사각형 4">
            <a:extLst>
              <a:ext uri="{FF2B5EF4-FFF2-40B4-BE49-F238E27FC236}">
                <a16:creationId xmlns:a16="http://schemas.microsoft.com/office/drawing/2014/main" id="{ADE3F791-C5AA-C16E-D79A-F7DA41F82D91}"/>
              </a:ext>
            </a:extLst>
          </p:cNvPr>
          <p:cNvSpPr/>
          <p:nvPr/>
        </p:nvSpPr>
        <p:spPr>
          <a:xfrm>
            <a:off x="0" y="0"/>
            <a:ext cx="12192000" cy="6858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59DA4799-1A43-297F-D981-2485F6648641}"/>
              </a:ext>
            </a:extLst>
          </p:cNvPr>
          <p:cNvSpPr txBox="1"/>
          <p:nvPr/>
        </p:nvSpPr>
        <p:spPr>
          <a:xfrm>
            <a:off x="3272149" y="-207695"/>
            <a:ext cx="5647700" cy="7017306"/>
          </a:xfrm>
          <a:prstGeom prst="rect">
            <a:avLst/>
          </a:prstGeom>
          <a:noFill/>
        </p:spPr>
        <p:txBody>
          <a:bodyPr wrap="none" rtlCol="0">
            <a:spAutoFit/>
          </a:bodyPr>
          <a:lstStyle/>
          <a:p>
            <a:pPr algn="ctr"/>
            <a:r>
              <a:rPr lang="en-US" altLang="ko-KR" sz="16600" b="1" dirty="0">
                <a:solidFill>
                  <a:schemeClr val="bg1"/>
                </a:solidFill>
              </a:rPr>
              <a:t>Part4.</a:t>
            </a:r>
            <a:br>
              <a:rPr lang="en-US" altLang="ko-KR" sz="16600" b="1" dirty="0">
                <a:solidFill>
                  <a:schemeClr val="bg1"/>
                </a:solidFill>
              </a:rPr>
            </a:br>
            <a:r>
              <a:rPr lang="ko-KR" altLang="en-US" sz="14200" b="1" dirty="0">
                <a:solidFill>
                  <a:schemeClr val="bg1"/>
                </a:solidFill>
              </a:rPr>
              <a:t>훈련</a:t>
            </a:r>
            <a:br>
              <a:rPr lang="en-US" altLang="ko-KR" sz="14200" b="1" dirty="0">
                <a:solidFill>
                  <a:schemeClr val="bg1"/>
                </a:solidFill>
              </a:rPr>
            </a:br>
            <a:r>
              <a:rPr lang="ko-KR" altLang="en-US" sz="14200" b="1" dirty="0">
                <a:solidFill>
                  <a:schemeClr val="bg1"/>
                </a:solidFill>
              </a:rPr>
              <a:t>자동화</a:t>
            </a:r>
          </a:p>
        </p:txBody>
      </p:sp>
      <p:sp>
        <p:nvSpPr>
          <p:cNvPr id="6" name="TextBox 5">
            <a:extLst>
              <a:ext uri="{FF2B5EF4-FFF2-40B4-BE49-F238E27FC236}">
                <a16:creationId xmlns:a16="http://schemas.microsoft.com/office/drawing/2014/main" id="{3CC09216-8CAE-02A5-E0E1-FACDD713EE05}"/>
              </a:ext>
            </a:extLst>
          </p:cNvPr>
          <p:cNvSpPr txBox="1"/>
          <p:nvPr/>
        </p:nvSpPr>
        <p:spPr>
          <a:xfrm>
            <a:off x="9998245" y="6578779"/>
            <a:ext cx="2194833" cy="230832"/>
          </a:xfrm>
          <a:prstGeom prst="rect">
            <a:avLst/>
          </a:prstGeom>
          <a:noFill/>
        </p:spPr>
        <p:txBody>
          <a:bodyPr wrap="none" rtlCol="0">
            <a:spAutoFit/>
          </a:bodyPr>
          <a:lstStyle/>
          <a:p>
            <a:pPr algn="r"/>
            <a:r>
              <a:rPr lang="en-US" altLang="ko-KR" sz="900" dirty="0">
                <a:solidFill>
                  <a:schemeClr val="bg1"/>
                </a:solidFill>
                <a:latin typeface="Arial" panose="020B0604020202020204" pitchFamily="34" charset="0"/>
                <a:cs typeface="Arial" panose="020B0604020202020204" pitchFamily="34" charset="0"/>
              </a:rPr>
              <a:t>ⓒSaebyeol Yu.</a:t>
            </a:r>
            <a:r>
              <a:rPr lang="ko-KR" altLang="en-US" sz="900" dirty="0">
                <a:solidFill>
                  <a:schemeClr val="bg1"/>
                </a:solidFill>
                <a:latin typeface="Arial" panose="020B0604020202020204" pitchFamily="34" charset="0"/>
                <a:cs typeface="Arial" panose="020B0604020202020204" pitchFamily="34" charset="0"/>
              </a:rPr>
              <a:t> </a:t>
            </a:r>
            <a:r>
              <a:rPr lang="en-US" altLang="ko-KR" sz="900" dirty="0" err="1">
                <a:solidFill>
                  <a:schemeClr val="bg1"/>
                </a:solidFill>
                <a:latin typeface="Arial" panose="020B0604020202020204" pitchFamily="34" charset="0"/>
                <a:cs typeface="Arial" panose="020B0604020202020204" pitchFamily="34" charset="0"/>
              </a:rPr>
              <a:t>Saebyeol’s</a:t>
            </a:r>
            <a:r>
              <a:rPr lang="ko-KR" altLang="en-US" sz="900" dirty="0">
                <a:solidFill>
                  <a:schemeClr val="bg1"/>
                </a:solidFill>
                <a:latin typeface="Arial" panose="020B0604020202020204" pitchFamily="34" charset="0"/>
                <a:cs typeface="Arial" panose="020B0604020202020204" pitchFamily="34" charset="0"/>
              </a:rPr>
              <a:t> </a:t>
            </a:r>
            <a:r>
              <a:rPr lang="en-US" altLang="ko-KR" sz="900" dirty="0">
                <a:solidFill>
                  <a:schemeClr val="bg1"/>
                </a:solidFill>
                <a:latin typeface="Arial" panose="020B0604020202020204" pitchFamily="34" charset="0"/>
                <a:cs typeface="Arial" panose="020B0604020202020204" pitchFamily="34" charset="0"/>
              </a:rPr>
              <a:t>PowerPoint</a:t>
            </a:r>
            <a:endParaRPr lang="ko-KR" altLang="en-US" sz="9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74031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713424-B330-C24F-110C-1C6F04A69702}"/>
              </a:ext>
            </a:extLst>
          </p:cNvPr>
          <p:cNvSpPr txBox="1"/>
          <p:nvPr/>
        </p:nvSpPr>
        <p:spPr>
          <a:xfrm>
            <a:off x="262461" y="187373"/>
            <a:ext cx="914994" cy="307777"/>
          </a:xfrm>
          <a:prstGeom prst="rect">
            <a:avLst/>
          </a:prstGeom>
          <a:noFill/>
        </p:spPr>
        <p:txBody>
          <a:bodyPr wrap="none" rtlCol="0">
            <a:spAutoFit/>
          </a:bodyPr>
          <a:lstStyle/>
          <a:p>
            <a:r>
              <a:rPr lang="en-US" altLang="ko-KR" sz="1400" b="1" dirty="0">
                <a:solidFill>
                  <a:schemeClr val="tx1">
                    <a:lumMod val="75000"/>
                  </a:schemeClr>
                </a:solidFill>
              </a:rPr>
              <a:t>Part 4   &gt;&gt;</a:t>
            </a:r>
            <a:endParaRPr lang="ko-KR" altLang="en-US" sz="1400" b="1" dirty="0">
              <a:solidFill>
                <a:schemeClr val="tx1">
                  <a:lumMod val="75000"/>
                </a:schemeClr>
              </a:solidFill>
            </a:endParaRPr>
          </a:p>
        </p:txBody>
      </p:sp>
      <p:cxnSp>
        <p:nvCxnSpPr>
          <p:cNvPr id="10" name="직선 연결선 9">
            <a:extLst>
              <a:ext uri="{FF2B5EF4-FFF2-40B4-BE49-F238E27FC236}">
                <a16:creationId xmlns:a16="http://schemas.microsoft.com/office/drawing/2014/main" id="{A8839527-8D56-3594-26A8-12936DB8C624}"/>
              </a:ext>
            </a:extLst>
          </p:cNvPr>
          <p:cNvCxnSpPr>
            <a:cxnSpLocks/>
          </p:cNvCxnSpPr>
          <p:nvPr/>
        </p:nvCxnSpPr>
        <p:spPr>
          <a:xfrm>
            <a:off x="1153688" y="724829"/>
            <a:ext cx="1103831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7610A57-FD84-C10F-2E79-4FAE0DA21DB9}"/>
              </a:ext>
            </a:extLst>
          </p:cNvPr>
          <p:cNvSpPr txBox="1"/>
          <p:nvPr/>
        </p:nvSpPr>
        <p:spPr>
          <a:xfrm>
            <a:off x="1280688" y="191869"/>
            <a:ext cx="2061783" cy="523220"/>
          </a:xfrm>
          <a:prstGeom prst="rect">
            <a:avLst/>
          </a:prstGeom>
          <a:noFill/>
        </p:spPr>
        <p:txBody>
          <a:bodyPr wrap="none" rtlCol="0">
            <a:spAutoFit/>
          </a:bodyPr>
          <a:lstStyle/>
          <a:p>
            <a:r>
              <a:rPr lang="ko-KR" altLang="en-US" sz="2800" b="1" dirty="0">
                <a:solidFill>
                  <a:schemeClr val="tx1">
                    <a:lumMod val="75000"/>
                  </a:schemeClr>
                </a:solidFill>
                <a:latin typeface="+mn-ea"/>
              </a:rPr>
              <a:t>훈련 자동화</a:t>
            </a:r>
          </a:p>
        </p:txBody>
      </p:sp>
      <p:grpSp>
        <p:nvGrpSpPr>
          <p:cNvPr id="8" name="그룹 7">
            <a:extLst>
              <a:ext uri="{FF2B5EF4-FFF2-40B4-BE49-F238E27FC236}">
                <a16:creationId xmlns:a16="http://schemas.microsoft.com/office/drawing/2014/main" id="{E51AD018-2D6E-3A17-922B-DC719EBAE4B0}"/>
              </a:ext>
            </a:extLst>
          </p:cNvPr>
          <p:cNvGrpSpPr/>
          <p:nvPr/>
        </p:nvGrpSpPr>
        <p:grpSpPr>
          <a:xfrm>
            <a:off x="1153688" y="876188"/>
            <a:ext cx="11118830" cy="5731893"/>
            <a:chOff x="1152528" y="934238"/>
            <a:chExt cx="11118830" cy="5731893"/>
          </a:xfrm>
        </p:grpSpPr>
        <p:grpSp>
          <p:nvGrpSpPr>
            <p:cNvPr id="28" name="그룹 27">
              <a:extLst>
                <a:ext uri="{FF2B5EF4-FFF2-40B4-BE49-F238E27FC236}">
                  <a16:creationId xmlns:a16="http://schemas.microsoft.com/office/drawing/2014/main" id="{8B4A6FA0-9182-415E-29A7-77D74DDCDA7D}"/>
                </a:ext>
              </a:extLst>
            </p:cNvPr>
            <p:cNvGrpSpPr/>
            <p:nvPr/>
          </p:nvGrpSpPr>
          <p:grpSpPr>
            <a:xfrm>
              <a:off x="1152528" y="1429855"/>
              <a:ext cx="9886944" cy="5236276"/>
              <a:chOff x="739382" y="1050562"/>
              <a:chExt cx="10633770" cy="5236276"/>
            </a:xfrm>
          </p:grpSpPr>
          <p:sp>
            <p:nvSpPr>
              <p:cNvPr id="13" name="직사각형 12">
                <a:extLst>
                  <a:ext uri="{FF2B5EF4-FFF2-40B4-BE49-F238E27FC236}">
                    <a16:creationId xmlns:a16="http://schemas.microsoft.com/office/drawing/2014/main" id="{724141F7-16C1-CB6C-487C-6398277DFEEE}"/>
                  </a:ext>
                </a:extLst>
              </p:cNvPr>
              <p:cNvSpPr/>
              <p:nvPr/>
            </p:nvSpPr>
            <p:spPr>
              <a:xfrm>
                <a:off x="739382" y="1067138"/>
                <a:ext cx="7217470" cy="521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 name="직선 화살표 연결선 13">
                <a:extLst>
                  <a:ext uri="{FF2B5EF4-FFF2-40B4-BE49-F238E27FC236}">
                    <a16:creationId xmlns:a16="http://schemas.microsoft.com/office/drawing/2014/main" id="{BDD68978-DF95-BC8A-70AE-BE64ECF75C64}"/>
                  </a:ext>
                </a:extLst>
              </p:cNvPr>
              <p:cNvCxnSpPr>
                <a:cxnSpLocks/>
                <a:endCxn id="15" idx="1"/>
              </p:cNvCxnSpPr>
              <p:nvPr/>
            </p:nvCxnSpPr>
            <p:spPr>
              <a:xfrm>
                <a:off x="1073452" y="3657779"/>
                <a:ext cx="7739192" cy="2633"/>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직사각형 14">
                <a:extLst>
                  <a:ext uri="{FF2B5EF4-FFF2-40B4-BE49-F238E27FC236}">
                    <a16:creationId xmlns:a16="http://schemas.microsoft.com/office/drawing/2014/main" id="{C4C303BC-149D-93CC-44F4-0B20F1DCEAB6}"/>
                  </a:ext>
                </a:extLst>
              </p:cNvPr>
              <p:cNvSpPr/>
              <p:nvPr/>
            </p:nvSpPr>
            <p:spPr>
              <a:xfrm>
                <a:off x="8812644" y="1050562"/>
                <a:ext cx="2560508" cy="5219700"/>
              </a:xfrm>
              <a:prstGeom prst="rect">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사각형: 둥근 모서리 15">
                <a:extLst>
                  <a:ext uri="{FF2B5EF4-FFF2-40B4-BE49-F238E27FC236}">
                    <a16:creationId xmlns:a16="http://schemas.microsoft.com/office/drawing/2014/main" id="{A9434600-EA53-FF68-8EC9-4D9AC8100D28}"/>
                  </a:ext>
                </a:extLst>
              </p:cNvPr>
              <p:cNvSpPr/>
              <p:nvPr/>
            </p:nvSpPr>
            <p:spPr>
              <a:xfrm>
                <a:off x="1073452" y="1317262"/>
                <a:ext cx="1903419" cy="4715573"/>
              </a:xfrm>
              <a:prstGeom prst="roundRect">
                <a:avLst>
                  <a:gd name="adj" fmla="val 2238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사각형: 둥근 모서리 16">
                <a:extLst>
                  <a:ext uri="{FF2B5EF4-FFF2-40B4-BE49-F238E27FC236}">
                    <a16:creationId xmlns:a16="http://schemas.microsoft.com/office/drawing/2014/main" id="{6B050541-36DA-3586-A6ED-CC972885D7FC}"/>
                  </a:ext>
                </a:extLst>
              </p:cNvPr>
              <p:cNvSpPr/>
              <p:nvPr/>
            </p:nvSpPr>
            <p:spPr>
              <a:xfrm>
                <a:off x="3417392" y="1317262"/>
                <a:ext cx="1903419" cy="4715573"/>
              </a:xfrm>
              <a:prstGeom prst="roundRect">
                <a:avLst>
                  <a:gd name="adj" fmla="val 2238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사각형: 둥근 모서리 19">
                <a:extLst>
                  <a:ext uri="{FF2B5EF4-FFF2-40B4-BE49-F238E27FC236}">
                    <a16:creationId xmlns:a16="http://schemas.microsoft.com/office/drawing/2014/main" id="{67B7BE6E-BD77-EC44-E252-D26985FA5316}"/>
                  </a:ext>
                </a:extLst>
              </p:cNvPr>
              <p:cNvSpPr/>
              <p:nvPr/>
            </p:nvSpPr>
            <p:spPr>
              <a:xfrm>
                <a:off x="5761333" y="1317262"/>
                <a:ext cx="1903419" cy="4715573"/>
              </a:xfrm>
              <a:prstGeom prst="roundRect">
                <a:avLst>
                  <a:gd name="adj" fmla="val 2238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id="{50D23AA9-7A6A-2133-AD04-265C476A574B}"/>
                  </a:ext>
                </a:extLst>
              </p:cNvPr>
              <p:cNvSpPr txBox="1"/>
              <p:nvPr/>
            </p:nvSpPr>
            <p:spPr>
              <a:xfrm>
                <a:off x="1505819" y="3351881"/>
                <a:ext cx="1148575" cy="646331"/>
              </a:xfrm>
              <a:prstGeom prst="rect">
                <a:avLst/>
              </a:prstGeom>
              <a:noFill/>
            </p:spPr>
            <p:txBody>
              <a:bodyPr wrap="square" rtlCol="0">
                <a:spAutoFit/>
              </a:bodyPr>
              <a:lstStyle/>
              <a:p>
                <a:pPr algn="ctr"/>
                <a:r>
                  <a:rPr lang="ko-KR" altLang="en-US" b="1" dirty="0">
                    <a:solidFill>
                      <a:schemeClr val="tx1">
                        <a:lumMod val="85000"/>
                        <a:lumOff val="15000"/>
                      </a:schemeClr>
                    </a:solidFill>
                  </a:rPr>
                  <a:t>데이터 생성</a:t>
                </a:r>
              </a:p>
            </p:txBody>
          </p:sp>
          <p:sp>
            <p:nvSpPr>
              <p:cNvPr id="22" name="TextBox 21">
                <a:extLst>
                  <a:ext uri="{FF2B5EF4-FFF2-40B4-BE49-F238E27FC236}">
                    <a16:creationId xmlns:a16="http://schemas.microsoft.com/office/drawing/2014/main" id="{B4F5C7C7-D657-B380-2174-A0ACC11B3DC3}"/>
                  </a:ext>
                </a:extLst>
              </p:cNvPr>
              <p:cNvSpPr txBox="1"/>
              <p:nvPr/>
            </p:nvSpPr>
            <p:spPr>
              <a:xfrm>
                <a:off x="3737152" y="3351882"/>
                <a:ext cx="1148575" cy="646331"/>
              </a:xfrm>
              <a:prstGeom prst="rect">
                <a:avLst/>
              </a:prstGeom>
              <a:noFill/>
            </p:spPr>
            <p:txBody>
              <a:bodyPr wrap="square" rtlCol="0">
                <a:spAutoFit/>
              </a:bodyPr>
              <a:lstStyle/>
              <a:p>
                <a:pPr algn="ctr"/>
                <a:r>
                  <a:rPr lang="ko-KR" altLang="en-US" b="1" dirty="0">
                    <a:solidFill>
                      <a:schemeClr val="tx1">
                        <a:lumMod val="85000"/>
                        <a:lumOff val="15000"/>
                      </a:schemeClr>
                    </a:solidFill>
                  </a:rPr>
                  <a:t>데이터 검증</a:t>
                </a:r>
              </a:p>
            </p:txBody>
          </p:sp>
          <p:sp>
            <p:nvSpPr>
              <p:cNvPr id="23" name="TextBox 22">
                <a:extLst>
                  <a:ext uri="{FF2B5EF4-FFF2-40B4-BE49-F238E27FC236}">
                    <a16:creationId xmlns:a16="http://schemas.microsoft.com/office/drawing/2014/main" id="{B6004AE5-80BD-18E1-02D7-0A4391361048}"/>
                  </a:ext>
                </a:extLst>
              </p:cNvPr>
              <p:cNvSpPr txBox="1"/>
              <p:nvPr/>
            </p:nvSpPr>
            <p:spPr>
              <a:xfrm>
                <a:off x="6138754" y="3214959"/>
                <a:ext cx="1148575" cy="923330"/>
              </a:xfrm>
              <a:prstGeom prst="rect">
                <a:avLst/>
              </a:prstGeom>
              <a:noFill/>
            </p:spPr>
            <p:txBody>
              <a:bodyPr wrap="square" rtlCol="0">
                <a:spAutoFit/>
              </a:bodyPr>
              <a:lstStyle/>
              <a:p>
                <a:pPr algn="ctr"/>
                <a:r>
                  <a:rPr lang="ko-KR" altLang="en-US" b="1" dirty="0">
                    <a:solidFill>
                      <a:schemeClr val="tx1">
                        <a:lumMod val="85000"/>
                        <a:lumOff val="15000"/>
                      </a:schemeClr>
                    </a:solidFill>
                  </a:rPr>
                  <a:t>훈련 데이터 </a:t>
                </a:r>
                <a:r>
                  <a:rPr lang="ko-KR" altLang="en-US" b="1" dirty="0" err="1">
                    <a:solidFill>
                      <a:schemeClr val="tx1">
                        <a:lumMod val="85000"/>
                        <a:lumOff val="15000"/>
                      </a:schemeClr>
                    </a:solidFill>
                  </a:rPr>
                  <a:t>전처리</a:t>
                </a:r>
                <a:endParaRPr lang="ko-KR" altLang="en-US" b="1" dirty="0">
                  <a:solidFill>
                    <a:schemeClr val="tx1">
                      <a:lumMod val="85000"/>
                      <a:lumOff val="15000"/>
                    </a:schemeClr>
                  </a:solidFill>
                </a:endParaRPr>
              </a:p>
            </p:txBody>
          </p:sp>
          <p:sp>
            <p:nvSpPr>
              <p:cNvPr id="26" name="TextBox 25">
                <a:extLst>
                  <a:ext uri="{FF2B5EF4-FFF2-40B4-BE49-F238E27FC236}">
                    <a16:creationId xmlns:a16="http://schemas.microsoft.com/office/drawing/2014/main" id="{D708DC8A-2C31-2740-3488-0D0B6209EB57}"/>
                  </a:ext>
                </a:extLst>
              </p:cNvPr>
              <p:cNvSpPr txBox="1"/>
              <p:nvPr/>
            </p:nvSpPr>
            <p:spPr>
              <a:xfrm>
                <a:off x="9091052" y="2854401"/>
                <a:ext cx="2003692" cy="1384995"/>
              </a:xfrm>
              <a:prstGeom prst="rect">
                <a:avLst/>
              </a:prstGeom>
              <a:noFill/>
            </p:spPr>
            <p:txBody>
              <a:bodyPr wrap="square" rtlCol="0">
                <a:spAutoFit/>
              </a:bodyPr>
              <a:lstStyle/>
              <a:p>
                <a:pPr algn="ctr"/>
                <a:r>
                  <a:rPr lang="ko-KR" altLang="en-US" sz="2800" b="1" dirty="0">
                    <a:solidFill>
                      <a:schemeClr val="bg1"/>
                    </a:solidFill>
                    <a:latin typeface="+mj-ea"/>
                    <a:ea typeface="+mj-ea"/>
                  </a:rPr>
                  <a:t>언어모델 훈련 전용 외부 </a:t>
                </a:r>
                <a:r>
                  <a:rPr lang="en-US" altLang="ko-KR" sz="2800" b="1" dirty="0">
                    <a:solidFill>
                      <a:schemeClr val="bg1"/>
                    </a:solidFill>
                    <a:latin typeface="+mj-ea"/>
                    <a:ea typeface="+mj-ea"/>
                  </a:rPr>
                  <a:t>GPU</a:t>
                </a:r>
                <a:endParaRPr lang="ko-KR" altLang="en-US" sz="2800" b="1" dirty="0">
                  <a:solidFill>
                    <a:schemeClr val="bg1"/>
                  </a:solidFill>
                  <a:latin typeface="+mj-ea"/>
                  <a:ea typeface="+mj-ea"/>
                </a:endParaRPr>
              </a:p>
            </p:txBody>
          </p:sp>
        </p:grpSp>
        <p:sp>
          <p:nvSpPr>
            <p:cNvPr id="4" name="TextBox 3">
              <a:extLst>
                <a:ext uri="{FF2B5EF4-FFF2-40B4-BE49-F238E27FC236}">
                  <a16:creationId xmlns:a16="http://schemas.microsoft.com/office/drawing/2014/main" id="{6C2026FF-BBB7-CACB-575B-4D784FD2C32B}"/>
                </a:ext>
              </a:extLst>
            </p:cNvPr>
            <p:cNvSpPr txBox="1"/>
            <p:nvPr/>
          </p:nvSpPr>
          <p:spPr>
            <a:xfrm>
              <a:off x="7592678" y="965015"/>
              <a:ext cx="4678680" cy="430887"/>
            </a:xfrm>
            <a:prstGeom prst="rect">
              <a:avLst/>
            </a:prstGeom>
            <a:noFill/>
          </p:spPr>
          <p:txBody>
            <a:bodyPr wrap="square" rtlCol="0">
              <a:spAutoFit/>
            </a:bodyPr>
            <a:lstStyle/>
            <a:p>
              <a:pPr algn="ctr"/>
              <a:r>
                <a:rPr lang="ko-KR" altLang="en-US" sz="2200" b="1" dirty="0"/>
                <a:t>외부 서버</a:t>
              </a:r>
              <a:r>
                <a:rPr lang="en-US" altLang="ko-KR" sz="2200" b="1" dirty="0"/>
                <a:t>(A100)</a:t>
              </a:r>
              <a:endParaRPr lang="ko-KR" altLang="en-US" sz="2200" b="1" dirty="0"/>
            </a:p>
          </p:txBody>
        </p:sp>
        <p:sp>
          <p:nvSpPr>
            <p:cNvPr id="7" name="TextBox 6">
              <a:extLst>
                <a:ext uri="{FF2B5EF4-FFF2-40B4-BE49-F238E27FC236}">
                  <a16:creationId xmlns:a16="http://schemas.microsoft.com/office/drawing/2014/main" id="{C01D507B-7247-94A8-9589-9B789742A712}"/>
                </a:ext>
              </a:extLst>
            </p:cNvPr>
            <p:cNvSpPr txBox="1"/>
            <p:nvPr/>
          </p:nvSpPr>
          <p:spPr>
            <a:xfrm>
              <a:off x="2259982" y="934238"/>
              <a:ext cx="4678680" cy="430887"/>
            </a:xfrm>
            <a:prstGeom prst="rect">
              <a:avLst/>
            </a:prstGeom>
            <a:noFill/>
          </p:spPr>
          <p:txBody>
            <a:bodyPr wrap="square" rtlCol="0">
              <a:spAutoFit/>
            </a:bodyPr>
            <a:lstStyle/>
            <a:p>
              <a:pPr algn="ctr"/>
              <a:r>
                <a:rPr lang="en-US" altLang="ko-KR" sz="2200" b="1" dirty="0"/>
                <a:t>AIRFLOW </a:t>
              </a:r>
              <a:r>
                <a:rPr lang="ko-KR" altLang="en-US" sz="2200" b="1" dirty="0"/>
                <a:t>컨테이너</a:t>
              </a:r>
            </a:p>
          </p:txBody>
        </p:sp>
      </p:grpSp>
      <p:sp>
        <p:nvSpPr>
          <p:cNvPr id="9" name="TextBox 8">
            <a:extLst>
              <a:ext uri="{FF2B5EF4-FFF2-40B4-BE49-F238E27FC236}">
                <a16:creationId xmlns:a16="http://schemas.microsoft.com/office/drawing/2014/main" id="{09EF78DA-1C19-ED60-9915-24DDA46D77BD}"/>
              </a:ext>
            </a:extLst>
          </p:cNvPr>
          <p:cNvSpPr txBox="1"/>
          <p:nvPr/>
        </p:nvSpPr>
        <p:spPr>
          <a:xfrm>
            <a:off x="7592679" y="3332691"/>
            <a:ext cx="1067272" cy="646331"/>
          </a:xfrm>
          <a:prstGeom prst="rect">
            <a:avLst/>
          </a:prstGeom>
          <a:noFill/>
          <a:ln w="28575">
            <a:solidFill>
              <a:srgbClr val="FF0000"/>
            </a:solidFill>
          </a:ln>
        </p:spPr>
        <p:txBody>
          <a:bodyPr wrap="square" rtlCol="0">
            <a:spAutoFit/>
          </a:bodyPr>
          <a:lstStyle/>
          <a:p>
            <a:pPr algn="ctr"/>
            <a:r>
              <a:rPr lang="en-US" altLang="ko-KR" b="1" dirty="0">
                <a:solidFill>
                  <a:srgbClr val="FF0000"/>
                </a:solidFill>
              </a:rPr>
              <a:t>SSH </a:t>
            </a:r>
            <a:r>
              <a:rPr lang="ko-KR" altLang="en-US" b="1" dirty="0">
                <a:solidFill>
                  <a:srgbClr val="FF0000"/>
                </a:solidFill>
              </a:rPr>
              <a:t>통신 명령</a:t>
            </a:r>
          </a:p>
        </p:txBody>
      </p:sp>
    </p:spTree>
    <p:extLst>
      <p:ext uri="{BB962C8B-B14F-4D97-AF65-F5344CB8AC3E}">
        <p14:creationId xmlns:p14="http://schemas.microsoft.com/office/powerpoint/2010/main" val="1454302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2EA4D-47AD-062F-2162-C6ECF2C0002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344B8656-4B7E-C430-F9A8-BFC1207C0512}"/>
              </a:ext>
            </a:extLst>
          </p:cNvPr>
          <p:cNvSpPr txBox="1"/>
          <p:nvPr/>
        </p:nvSpPr>
        <p:spPr>
          <a:xfrm>
            <a:off x="262461" y="187373"/>
            <a:ext cx="914994" cy="307777"/>
          </a:xfrm>
          <a:prstGeom prst="rect">
            <a:avLst/>
          </a:prstGeom>
          <a:noFill/>
        </p:spPr>
        <p:txBody>
          <a:bodyPr wrap="none" rtlCol="0">
            <a:spAutoFit/>
          </a:bodyPr>
          <a:lstStyle/>
          <a:p>
            <a:r>
              <a:rPr lang="en-US" altLang="ko-KR" sz="1400" b="1" dirty="0">
                <a:solidFill>
                  <a:schemeClr val="tx1">
                    <a:lumMod val="75000"/>
                  </a:schemeClr>
                </a:solidFill>
              </a:rPr>
              <a:t>Part 4   &gt;&gt;</a:t>
            </a:r>
            <a:endParaRPr lang="ko-KR" altLang="en-US" sz="1400" b="1" dirty="0">
              <a:solidFill>
                <a:schemeClr val="tx1">
                  <a:lumMod val="75000"/>
                </a:schemeClr>
              </a:solidFill>
            </a:endParaRPr>
          </a:p>
        </p:txBody>
      </p:sp>
      <p:sp>
        <p:nvSpPr>
          <p:cNvPr id="6" name="TextBox 5">
            <a:extLst>
              <a:ext uri="{FF2B5EF4-FFF2-40B4-BE49-F238E27FC236}">
                <a16:creationId xmlns:a16="http://schemas.microsoft.com/office/drawing/2014/main" id="{6FF48E10-F769-CD7C-B560-B092B0C0E11A}"/>
              </a:ext>
            </a:extLst>
          </p:cNvPr>
          <p:cNvSpPr txBox="1"/>
          <p:nvPr/>
        </p:nvSpPr>
        <p:spPr>
          <a:xfrm>
            <a:off x="1280688" y="191869"/>
            <a:ext cx="2061783" cy="523220"/>
          </a:xfrm>
          <a:prstGeom prst="rect">
            <a:avLst/>
          </a:prstGeom>
          <a:noFill/>
        </p:spPr>
        <p:txBody>
          <a:bodyPr wrap="none" rtlCol="0">
            <a:spAutoFit/>
          </a:bodyPr>
          <a:lstStyle/>
          <a:p>
            <a:r>
              <a:rPr lang="ko-KR" altLang="en-US" sz="2800" b="1" dirty="0">
                <a:solidFill>
                  <a:schemeClr val="tx1">
                    <a:lumMod val="75000"/>
                  </a:schemeClr>
                </a:solidFill>
                <a:latin typeface="+mn-ea"/>
              </a:rPr>
              <a:t>훈련 자동화</a:t>
            </a:r>
          </a:p>
        </p:txBody>
      </p:sp>
      <p:sp>
        <p:nvSpPr>
          <p:cNvPr id="24" name="TextBox 23">
            <a:extLst>
              <a:ext uri="{FF2B5EF4-FFF2-40B4-BE49-F238E27FC236}">
                <a16:creationId xmlns:a16="http://schemas.microsoft.com/office/drawing/2014/main" id="{A43B91FD-419F-033A-1C40-09424712B1F9}"/>
              </a:ext>
            </a:extLst>
          </p:cNvPr>
          <p:cNvSpPr txBox="1"/>
          <p:nvPr/>
        </p:nvSpPr>
        <p:spPr>
          <a:xfrm>
            <a:off x="1991622" y="4830954"/>
            <a:ext cx="2515305" cy="461665"/>
          </a:xfrm>
          <a:prstGeom prst="rect">
            <a:avLst/>
          </a:prstGeom>
          <a:noFill/>
        </p:spPr>
        <p:txBody>
          <a:bodyPr wrap="none" rtlCol="0">
            <a:spAutoFit/>
          </a:bodyPr>
          <a:lstStyle/>
          <a:p>
            <a:pPr algn="ctr"/>
            <a:r>
              <a:rPr lang="en-US" altLang="ko-KR" sz="2400" spc="-300" dirty="0">
                <a:solidFill>
                  <a:schemeClr val="bg1"/>
                </a:solidFill>
              </a:rPr>
              <a:t>Supervise Finetune Trainer</a:t>
            </a:r>
            <a:endParaRPr lang="ko-KR" altLang="en-US" sz="2400" spc="-300" dirty="0">
              <a:solidFill>
                <a:schemeClr val="bg1"/>
              </a:solidFill>
            </a:endParaRPr>
          </a:p>
        </p:txBody>
      </p:sp>
      <p:cxnSp>
        <p:nvCxnSpPr>
          <p:cNvPr id="28" name="직선 연결선 27">
            <a:extLst>
              <a:ext uri="{FF2B5EF4-FFF2-40B4-BE49-F238E27FC236}">
                <a16:creationId xmlns:a16="http://schemas.microsoft.com/office/drawing/2014/main" id="{112C9538-1227-CC92-22D3-211214C60E51}"/>
              </a:ext>
            </a:extLst>
          </p:cNvPr>
          <p:cNvCxnSpPr>
            <a:cxnSpLocks/>
          </p:cNvCxnSpPr>
          <p:nvPr/>
        </p:nvCxnSpPr>
        <p:spPr>
          <a:xfrm>
            <a:off x="1153688" y="724829"/>
            <a:ext cx="1103831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8" name="그룹 7">
            <a:extLst>
              <a:ext uri="{FF2B5EF4-FFF2-40B4-BE49-F238E27FC236}">
                <a16:creationId xmlns:a16="http://schemas.microsoft.com/office/drawing/2014/main" id="{4FBA3D1E-FA48-A0CC-D8B9-D071D3BDD9DB}"/>
              </a:ext>
            </a:extLst>
          </p:cNvPr>
          <p:cNvGrpSpPr/>
          <p:nvPr/>
        </p:nvGrpSpPr>
        <p:grpSpPr>
          <a:xfrm>
            <a:off x="10149" y="745945"/>
            <a:ext cx="6333074" cy="3048086"/>
            <a:chOff x="10149" y="745945"/>
            <a:chExt cx="6333074" cy="3048086"/>
          </a:xfrm>
        </p:grpSpPr>
        <p:pic>
          <p:nvPicPr>
            <p:cNvPr id="11" name="그림 10">
              <a:extLst>
                <a:ext uri="{FF2B5EF4-FFF2-40B4-BE49-F238E27FC236}">
                  <a16:creationId xmlns:a16="http://schemas.microsoft.com/office/drawing/2014/main" id="{5AB82972-4EE7-1F9E-00C2-5BD981F2BFF2}"/>
                </a:ext>
              </a:extLst>
            </p:cNvPr>
            <p:cNvPicPr>
              <a:picLocks noChangeAspect="1"/>
            </p:cNvPicPr>
            <p:nvPr/>
          </p:nvPicPr>
          <p:blipFill>
            <a:blip r:embed="rId2"/>
            <a:stretch>
              <a:fillRect/>
            </a:stretch>
          </p:blipFill>
          <p:spPr>
            <a:xfrm>
              <a:off x="10149" y="750793"/>
              <a:ext cx="6333074" cy="3043238"/>
            </a:xfrm>
            <a:prstGeom prst="rect">
              <a:avLst/>
            </a:prstGeom>
          </p:spPr>
        </p:pic>
        <p:sp>
          <p:nvSpPr>
            <p:cNvPr id="13" name="직사각형 12">
              <a:extLst>
                <a:ext uri="{FF2B5EF4-FFF2-40B4-BE49-F238E27FC236}">
                  <a16:creationId xmlns:a16="http://schemas.microsoft.com/office/drawing/2014/main" id="{93110996-903E-8D14-DB12-E250FE6CBE17}"/>
                </a:ext>
              </a:extLst>
            </p:cNvPr>
            <p:cNvSpPr/>
            <p:nvPr/>
          </p:nvSpPr>
          <p:spPr>
            <a:xfrm>
              <a:off x="606972" y="745945"/>
              <a:ext cx="1831428" cy="36241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4" name="TextBox 13">
            <a:extLst>
              <a:ext uri="{FF2B5EF4-FFF2-40B4-BE49-F238E27FC236}">
                <a16:creationId xmlns:a16="http://schemas.microsoft.com/office/drawing/2014/main" id="{C78A32B7-25FF-77D2-8321-953255244D9F}"/>
              </a:ext>
            </a:extLst>
          </p:cNvPr>
          <p:cNvSpPr txBox="1"/>
          <p:nvPr/>
        </p:nvSpPr>
        <p:spPr>
          <a:xfrm>
            <a:off x="484909" y="4613564"/>
            <a:ext cx="3726873" cy="830997"/>
          </a:xfrm>
          <a:prstGeom prst="rect">
            <a:avLst/>
          </a:prstGeom>
          <a:noFill/>
        </p:spPr>
        <p:txBody>
          <a:bodyPr wrap="square" rtlCol="0">
            <a:spAutoFit/>
          </a:bodyPr>
          <a:lstStyle/>
          <a:p>
            <a:r>
              <a:rPr lang="en-US" altLang="ko-KR" sz="2400" b="1" dirty="0" err="1"/>
              <a:t>PythonOperator</a:t>
            </a:r>
            <a:r>
              <a:rPr lang="ko-KR" altLang="en-US" sz="2400" b="1" dirty="0"/>
              <a:t>와 </a:t>
            </a:r>
            <a:br>
              <a:rPr lang="en-US" altLang="ko-KR" sz="2400" b="1" dirty="0"/>
            </a:br>
            <a:r>
              <a:rPr lang="en-US" altLang="ko-KR" sz="2400" b="1" dirty="0" err="1"/>
              <a:t>SSHOperator</a:t>
            </a:r>
            <a:r>
              <a:rPr lang="en-US" altLang="ko-KR" sz="2400" b="1" dirty="0"/>
              <a:t> </a:t>
            </a:r>
            <a:r>
              <a:rPr lang="ko-KR" altLang="en-US" sz="2400" b="1" dirty="0"/>
              <a:t>차이</a:t>
            </a:r>
            <a:r>
              <a:rPr lang="en-US" altLang="ko-KR" sz="2400" b="1" dirty="0"/>
              <a:t>?</a:t>
            </a:r>
            <a:endParaRPr lang="ko-KR" altLang="en-US" sz="2400" b="1" dirty="0"/>
          </a:p>
        </p:txBody>
      </p:sp>
      <p:grpSp>
        <p:nvGrpSpPr>
          <p:cNvPr id="7" name="그룹 6">
            <a:extLst>
              <a:ext uri="{FF2B5EF4-FFF2-40B4-BE49-F238E27FC236}">
                <a16:creationId xmlns:a16="http://schemas.microsoft.com/office/drawing/2014/main" id="{DCC78881-904D-BDC7-AEDB-31BF58C4CD2E}"/>
              </a:ext>
            </a:extLst>
          </p:cNvPr>
          <p:cNvGrpSpPr/>
          <p:nvPr/>
        </p:nvGrpSpPr>
        <p:grpSpPr>
          <a:xfrm>
            <a:off x="4837108" y="724828"/>
            <a:ext cx="7354892" cy="6090941"/>
            <a:chOff x="4837108" y="724828"/>
            <a:chExt cx="7354892" cy="6090941"/>
          </a:xfrm>
        </p:grpSpPr>
        <p:pic>
          <p:nvPicPr>
            <p:cNvPr id="3" name="그림 2">
              <a:extLst>
                <a:ext uri="{FF2B5EF4-FFF2-40B4-BE49-F238E27FC236}">
                  <a16:creationId xmlns:a16="http://schemas.microsoft.com/office/drawing/2014/main" id="{BB6075C9-8CA9-E177-44E2-E1AD069296FA}"/>
                </a:ext>
              </a:extLst>
            </p:cNvPr>
            <p:cNvPicPr>
              <a:picLocks noChangeAspect="1"/>
            </p:cNvPicPr>
            <p:nvPr/>
          </p:nvPicPr>
          <p:blipFill>
            <a:blip r:embed="rId3"/>
            <a:stretch>
              <a:fillRect/>
            </a:stretch>
          </p:blipFill>
          <p:spPr>
            <a:xfrm>
              <a:off x="4837108" y="724829"/>
              <a:ext cx="7354892" cy="6090940"/>
            </a:xfrm>
            <a:prstGeom prst="rect">
              <a:avLst/>
            </a:prstGeom>
          </p:spPr>
        </p:pic>
        <p:sp>
          <p:nvSpPr>
            <p:cNvPr id="12" name="직사각형 11">
              <a:extLst>
                <a:ext uri="{FF2B5EF4-FFF2-40B4-BE49-F238E27FC236}">
                  <a16:creationId xmlns:a16="http://schemas.microsoft.com/office/drawing/2014/main" id="{66F76630-898F-CE06-1C2B-E971B9B3F744}"/>
                </a:ext>
              </a:extLst>
            </p:cNvPr>
            <p:cNvSpPr/>
            <p:nvPr/>
          </p:nvSpPr>
          <p:spPr>
            <a:xfrm>
              <a:off x="5350948" y="724828"/>
              <a:ext cx="1476572" cy="3392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49694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22B97-40D1-9F55-F1F5-21728B62B6B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5CF6D99-577F-A9E2-31BA-CF16976ABA86}"/>
              </a:ext>
            </a:extLst>
          </p:cNvPr>
          <p:cNvSpPr txBox="1"/>
          <p:nvPr/>
        </p:nvSpPr>
        <p:spPr>
          <a:xfrm>
            <a:off x="262461" y="187373"/>
            <a:ext cx="923330" cy="307777"/>
          </a:xfrm>
          <a:prstGeom prst="rect">
            <a:avLst/>
          </a:prstGeom>
          <a:noFill/>
        </p:spPr>
        <p:txBody>
          <a:bodyPr wrap="none" rtlCol="0">
            <a:spAutoFit/>
          </a:bodyPr>
          <a:lstStyle/>
          <a:p>
            <a:r>
              <a:rPr lang="en-US" altLang="ko-KR" sz="1400" b="1" dirty="0">
                <a:solidFill>
                  <a:schemeClr val="tx1">
                    <a:lumMod val="75000"/>
                  </a:schemeClr>
                </a:solidFill>
              </a:rPr>
              <a:t>Part 4   &gt;&gt;</a:t>
            </a:r>
            <a:endParaRPr lang="ko-KR" altLang="en-US" sz="1400" b="1" dirty="0">
              <a:solidFill>
                <a:schemeClr val="tx1">
                  <a:lumMod val="75000"/>
                </a:schemeClr>
              </a:solidFill>
            </a:endParaRPr>
          </a:p>
        </p:txBody>
      </p:sp>
      <p:sp>
        <p:nvSpPr>
          <p:cNvPr id="6" name="TextBox 5">
            <a:extLst>
              <a:ext uri="{FF2B5EF4-FFF2-40B4-BE49-F238E27FC236}">
                <a16:creationId xmlns:a16="http://schemas.microsoft.com/office/drawing/2014/main" id="{E7401DE5-7BED-6A79-C5BD-892D510A71BA}"/>
              </a:ext>
            </a:extLst>
          </p:cNvPr>
          <p:cNvSpPr txBox="1"/>
          <p:nvPr/>
        </p:nvSpPr>
        <p:spPr>
          <a:xfrm>
            <a:off x="1280688" y="191869"/>
            <a:ext cx="2061783" cy="523220"/>
          </a:xfrm>
          <a:prstGeom prst="rect">
            <a:avLst/>
          </a:prstGeom>
          <a:noFill/>
        </p:spPr>
        <p:txBody>
          <a:bodyPr wrap="none" rtlCol="0">
            <a:spAutoFit/>
          </a:bodyPr>
          <a:lstStyle/>
          <a:p>
            <a:r>
              <a:rPr lang="ko-KR" altLang="en-US" sz="2800" b="1" dirty="0">
                <a:solidFill>
                  <a:schemeClr val="tx1">
                    <a:lumMod val="75000"/>
                  </a:schemeClr>
                </a:solidFill>
                <a:latin typeface="+mn-ea"/>
              </a:rPr>
              <a:t>훈련 자동화</a:t>
            </a:r>
          </a:p>
        </p:txBody>
      </p:sp>
      <p:cxnSp>
        <p:nvCxnSpPr>
          <p:cNvPr id="10" name="직선 연결선 9">
            <a:extLst>
              <a:ext uri="{FF2B5EF4-FFF2-40B4-BE49-F238E27FC236}">
                <a16:creationId xmlns:a16="http://schemas.microsoft.com/office/drawing/2014/main" id="{02D2D5EB-4583-4D91-9D14-9C962A914F50}"/>
              </a:ext>
            </a:extLst>
          </p:cNvPr>
          <p:cNvCxnSpPr>
            <a:cxnSpLocks/>
          </p:cNvCxnSpPr>
          <p:nvPr/>
        </p:nvCxnSpPr>
        <p:spPr>
          <a:xfrm>
            <a:off x="1153688" y="724829"/>
            <a:ext cx="1103831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7" name="표 6">
            <a:extLst>
              <a:ext uri="{FF2B5EF4-FFF2-40B4-BE49-F238E27FC236}">
                <a16:creationId xmlns:a16="http://schemas.microsoft.com/office/drawing/2014/main" id="{D339AEC3-172B-252D-AB98-3CD86F7450F2}"/>
              </a:ext>
            </a:extLst>
          </p:cNvPr>
          <p:cNvGraphicFramePr>
            <a:graphicFrameLocks noGrp="1"/>
          </p:cNvGraphicFramePr>
          <p:nvPr>
            <p:extLst>
              <p:ext uri="{D42A27DB-BD31-4B8C-83A1-F6EECF244321}">
                <p14:modId xmlns:p14="http://schemas.microsoft.com/office/powerpoint/2010/main" val="78165130"/>
              </p:ext>
            </p:extLst>
          </p:nvPr>
        </p:nvGraphicFramePr>
        <p:xfrm>
          <a:off x="268390" y="1264920"/>
          <a:ext cx="11655219" cy="4206240"/>
        </p:xfrm>
        <a:graphic>
          <a:graphicData uri="http://schemas.openxmlformats.org/drawingml/2006/table">
            <a:tbl>
              <a:tblPr/>
              <a:tblGrid>
                <a:gridCol w="2310405">
                  <a:extLst>
                    <a:ext uri="{9D8B030D-6E8A-4147-A177-3AD203B41FA5}">
                      <a16:colId xmlns:a16="http://schemas.microsoft.com/office/drawing/2014/main" val="1106148377"/>
                    </a:ext>
                  </a:extLst>
                </a:gridCol>
                <a:gridCol w="5459741">
                  <a:extLst>
                    <a:ext uri="{9D8B030D-6E8A-4147-A177-3AD203B41FA5}">
                      <a16:colId xmlns:a16="http://schemas.microsoft.com/office/drawing/2014/main" val="4171814575"/>
                    </a:ext>
                  </a:extLst>
                </a:gridCol>
                <a:gridCol w="3885073">
                  <a:extLst>
                    <a:ext uri="{9D8B030D-6E8A-4147-A177-3AD203B41FA5}">
                      <a16:colId xmlns:a16="http://schemas.microsoft.com/office/drawing/2014/main" val="2005241667"/>
                    </a:ext>
                  </a:extLst>
                </a:gridCol>
              </a:tblGrid>
              <a:tr h="307161">
                <a:tc>
                  <a:txBody>
                    <a:bodyPr/>
                    <a:lstStyle/>
                    <a:p>
                      <a:pPr algn="ctr"/>
                      <a:r>
                        <a:rPr lang="ko-KR" altLang="en-US" b="1" dirty="0"/>
                        <a:t>항목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err="1"/>
                        <a:t>PythonOperator</a:t>
                      </a:r>
                      <a:endParaRPr 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err="1"/>
                        <a:t>SSHOperator</a:t>
                      </a:r>
                      <a:endParaRPr 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12525157"/>
                  </a:ext>
                </a:extLst>
              </a:tr>
              <a:tr h="537531">
                <a:tc>
                  <a:txBody>
                    <a:bodyPr/>
                    <a:lstStyle/>
                    <a:p>
                      <a:pPr algn="ctr"/>
                      <a:r>
                        <a:rPr lang="ko-KR" altLang="en-US" b="1" dirty="0"/>
                        <a:t>실행 환경</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ko-KR" altLang="en-US" dirty="0"/>
                        <a:t>현재 </a:t>
                      </a:r>
                      <a:r>
                        <a:rPr lang="en-US" altLang="ko-KR" dirty="0"/>
                        <a:t>Airflow </a:t>
                      </a:r>
                      <a:r>
                        <a:rPr lang="ko-KR" altLang="en-US" dirty="0"/>
                        <a:t>환경 </a:t>
                      </a:r>
                      <a:r>
                        <a:rPr lang="en-US" altLang="ko-KR" dirty="0"/>
                        <a:t>(</a:t>
                      </a:r>
                      <a:r>
                        <a:rPr lang="ko-KR" altLang="en-US" dirty="0"/>
                        <a:t>컨테이너 </a:t>
                      </a:r>
                      <a:r>
                        <a:rPr lang="en-US" altLang="ko-KR" dirty="0"/>
                        <a:t>or </a:t>
                      </a:r>
                      <a:r>
                        <a:rPr lang="ko-KR" altLang="en-US" dirty="0"/>
                        <a:t>호스트 내 </a:t>
                      </a:r>
                      <a:r>
                        <a:rPr lang="en-US" altLang="ko-KR" dirty="0"/>
                        <a:t>Python)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ko-KR" altLang="en-US"/>
                        <a:t>외부 서버의 </a:t>
                      </a:r>
                      <a:r>
                        <a:rPr lang="en-US" altLang="ko-KR"/>
                        <a:t>Python </a:t>
                      </a:r>
                      <a:r>
                        <a:rPr lang="ko-KR" altLang="en-US"/>
                        <a:t>환경 </a:t>
                      </a:r>
                      <a:r>
                        <a:rPr lang="en-US" altLang="ko-KR"/>
                        <a:t>(</a:t>
                      </a:r>
                      <a:r>
                        <a:rPr lang="ko-KR" altLang="en-US"/>
                        <a:t>보통 </a:t>
                      </a:r>
                      <a:r>
                        <a:rPr lang="en-US" altLang="ko-KR"/>
                        <a:t>SSH</a:t>
                      </a:r>
                      <a:r>
                        <a:rPr lang="ko-KR" altLang="en-US"/>
                        <a:t>를 통한 리눅스 서버</a:t>
                      </a:r>
                      <a:r>
                        <a:rPr lang="en-US" altLang="ko-K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84299706"/>
                  </a:ext>
                </a:extLst>
              </a:tr>
              <a:tr h="537531">
                <a:tc>
                  <a:txBody>
                    <a:bodyPr/>
                    <a:lstStyle/>
                    <a:p>
                      <a:pPr algn="ctr"/>
                      <a:r>
                        <a:rPr lang="ko-KR" altLang="en-US" b="1" dirty="0"/>
                        <a:t>사용 목적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ko-KR" altLang="en-US" dirty="0"/>
                        <a:t>간단한 </a:t>
                      </a:r>
                      <a:r>
                        <a:rPr lang="en-US" altLang="ko-KR" dirty="0"/>
                        <a:t>Python </a:t>
                      </a:r>
                      <a:r>
                        <a:rPr lang="ko-KR" altLang="en-US" dirty="0"/>
                        <a:t>함수 실행</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ko-KR" altLang="en-US" dirty="0"/>
                        <a:t>외부 서버에서 </a:t>
                      </a:r>
                      <a:r>
                        <a:rPr lang="en-US" altLang="ko-KR" dirty="0"/>
                        <a:t>script </a:t>
                      </a:r>
                      <a:r>
                        <a:rPr lang="ko-KR" altLang="en-US" dirty="0"/>
                        <a:t>실행 </a:t>
                      </a:r>
                      <a:r>
                        <a:rPr lang="en-US" altLang="ko-KR" dirty="0"/>
                        <a:t>(GPU </a:t>
                      </a:r>
                      <a:r>
                        <a:rPr lang="ko-KR" altLang="en-US" dirty="0"/>
                        <a:t>훈련</a:t>
                      </a:r>
                      <a:r>
                        <a:rPr lang="en-US" altLang="ko-KR" dirty="0"/>
                        <a:t>, </a:t>
                      </a:r>
                      <a:r>
                        <a:rPr lang="ko-KR" altLang="en-US" dirty="0"/>
                        <a:t>리소스 분리 등</a:t>
                      </a:r>
                      <a:r>
                        <a:rPr lang="en-US" altLang="ko-KR"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9349276"/>
                  </a:ext>
                </a:extLst>
              </a:tr>
              <a:tr h="537531">
                <a:tc>
                  <a:txBody>
                    <a:bodyPr/>
                    <a:lstStyle/>
                    <a:p>
                      <a:pPr algn="ctr"/>
                      <a:r>
                        <a:rPr lang="ko-KR" altLang="en-US" b="1" dirty="0"/>
                        <a:t>의존성 관리</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t>Airflow Python env </a:t>
                      </a:r>
                      <a:r>
                        <a:rPr lang="ko-KR" altLang="en-US"/>
                        <a:t>와 공유</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ko-KR" altLang="en-US" dirty="0"/>
                        <a:t>원격 서버에 사전 구성된 환경 사용 필요</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4979402"/>
                  </a:ext>
                </a:extLst>
              </a:tr>
              <a:tr h="537531">
                <a:tc>
                  <a:txBody>
                    <a:bodyPr/>
                    <a:lstStyle/>
                    <a:p>
                      <a:pPr algn="ctr"/>
                      <a:r>
                        <a:rPr lang="ko-KR" altLang="en-US" b="1" dirty="0"/>
                        <a:t>예시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ko-KR" altLang="en-US" dirty="0" err="1"/>
                        <a:t>전처리</a:t>
                      </a:r>
                      <a:r>
                        <a:rPr lang="en-US" altLang="ko-KR" dirty="0"/>
                        <a:t>, </a:t>
                      </a:r>
                      <a:r>
                        <a:rPr lang="ko-KR" altLang="en-US" dirty="0"/>
                        <a:t>간단한 </a:t>
                      </a:r>
                      <a:r>
                        <a:rPr lang="en-US" altLang="ko-KR" dirty="0"/>
                        <a:t>DB </a:t>
                      </a:r>
                      <a:r>
                        <a:rPr lang="ko-KR" altLang="en-US" dirty="0"/>
                        <a:t>작업</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ko-KR" altLang="en-US" dirty="0"/>
                        <a:t>모델 학습</a:t>
                      </a:r>
                      <a:r>
                        <a:rPr lang="en-US" altLang="ko-KR" dirty="0"/>
                        <a:t>, </a:t>
                      </a:r>
                      <a:r>
                        <a:rPr lang="ko-KR" altLang="en-US" dirty="0"/>
                        <a:t>훈련 스크립트 실행</a:t>
                      </a:r>
                      <a:r>
                        <a:rPr lang="en-US" altLang="ko-KR" dirty="0"/>
                        <a:t>, </a:t>
                      </a:r>
                      <a:r>
                        <a:rPr lang="ko-KR" altLang="en-US" dirty="0"/>
                        <a:t>대규모 연산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44104539"/>
                  </a:ext>
                </a:extLst>
              </a:tr>
              <a:tr h="537531">
                <a:tc>
                  <a:txBody>
                    <a:bodyPr/>
                    <a:lstStyle/>
                    <a:p>
                      <a:pPr algn="ctr"/>
                      <a:r>
                        <a:rPr lang="ko-KR" altLang="en-US" b="1" dirty="0"/>
                        <a:t>구현 복잡도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ko-KR" altLang="en-US" dirty="0"/>
                        <a:t>쉬움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R" dirty="0"/>
                        <a:t>SSH </a:t>
                      </a:r>
                      <a:r>
                        <a:rPr lang="ko-KR" altLang="en-US" dirty="0"/>
                        <a:t>키</a:t>
                      </a:r>
                      <a:r>
                        <a:rPr lang="en-US" altLang="ko-KR" dirty="0"/>
                        <a:t>/</a:t>
                      </a:r>
                      <a:r>
                        <a:rPr lang="ko-KR" altLang="en-US" dirty="0"/>
                        <a:t>포트 설정</a:t>
                      </a:r>
                      <a:r>
                        <a:rPr lang="en-US" altLang="ko-KR" dirty="0"/>
                        <a:t>, </a:t>
                      </a:r>
                      <a:r>
                        <a:rPr lang="ko-KR" altLang="en-US" dirty="0"/>
                        <a:t>보안 설정 필요 등 상대적으로 복잡</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90123626"/>
                  </a:ext>
                </a:extLst>
              </a:tr>
              <a:tr h="389417">
                <a:tc>
                  <a:txBody>
                    <a:bodyPr/>
                    <a:lstStyle/>
                    <a:p>
                      <a:pPr algn="ctr"/>
                      <a:r>
                        <a:rPr lang="ko-KR" altLang="en-US" b="1" dirty="0"/>
                        <a:t>성능</a:t>
                      </a:r>
                      <a:r>
                        <a:rPr lang="en-US" altLang="ko-KR" b="1" dirty="0"/>
                        <a:t>/</a:t>
                      </a:r>
                      <a:r>
                        <a:rPr lang="ko-KR" altLang="en-US" b="1" dirty="0"/>
                        <a:t>리소스 분리</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t>Airflow Worker</a:t>
                      </a:r>
                      <a:r>
                        <a:rPr lang="ko-KR" altLang="en-US"/>
                        <a:t>에 의존</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ko-KR" altLang="en-US" dirty="0"/>
                        <a:t>외부 서버 리소스 사용 </a:t>
                      </a:r>
                      <a:r>
                        <a:rPr lang="en-US" altLang="ko-KR" dirty="0"/>
                        <a:t>(Airflow </a:t>
                      </a:r>
                      <a:r>
                        <a:rPr lang="ko-KR" altLang="en-US" dirty="0"/>
                        <a:t>자원과 완전 분리</a:t>
                      </a:r>
                      <a:r>
                        <a:rPr lang="en-US" altLang="ko-KR" dirty="0"/>
                        <a:t>, GPU </a:t>
                      </a:r>
                      <a:r>
                        <a:rPr lang="ko-KR" altLang="en-US" dirty="0"/>
                        <a:t>사용 가능</a:t>
                      </a:r>
                      <a:r>
                        <a:rPr lang="en-US" altLang="ko-KR"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74366272"/>
                  </a:ext>
                </a:extLst>
              </a:tr>
            </a:tbl>
          </a:graphicData>
        </a:graphic>
      </p:graphicFrame>
    </p:spTree>
    <p:extLst>
      <p:ext uri="{BB962C8B-B14F-4D97-AF65-F5344CB8AC3E}">
        <p14:creationId xmlns:p14="http://schemas.microsoft.com/office/powerpoint/2010/main" val="333274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973A5-4D80-0A1D-B4DB-72E2AC6E4B2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ED2AD85-FAA0-9DE5-D67F-A923973BF68F}"/>
              </a:ext>
            </a:extLst>
          </p:cNvPr>
          <p:cNvSpPr txBox="1"/>
          <p:nvPr/>
        </p:nvSpPr>
        <p:spPr>
          <a:xfrm>
            <a:off x="262461" y="187373"/>
            <a:ext cx="923330" cy="307777"/>
          </a:xfrm>
          <a:prstGeom prst="rect">
            <a:avLst/>
          </a:prstGeom>
          <a:noFill/>
        </p:spPr>
        <p:txBody>
          <a:bodyPr wrap="none" rtlCol="0">
            <a:spAutoFit/>
          </a:bodyPr>
          <a:lstStyle/>
          <a:p>
            <a:r>
              <a:rPr lang="en-US" altLang="ko-KR" sz="1400" b="1" dirty="0">
                <a:solidFill>
                  <a:schemeClr val="tx1">
                    <a:lumMod val="75000"/>
                  </a:schemeClr>
                </a:solidFill>
              </a:rPr>
              <a:t>Part 4   &gt;&gt;</a:t>
            </a:r>
            <a:endParaRPr lang="ko-KR" altLang="en-US" sz="1400" b="1" dirty="0">
              <a:solidFill>
                <a:schemeClr val="tx1">
                  <a:lumMod val="75000"/>
                </a:schemeClr>
              </a:solidFill>
            </a:endParaRPr>
          </a:p>
        </p:txBody>
      </p:sp>
      <p:sp>
        <p:nvSpPr>
          <p:cNvPr id="6" name="TextBox 5">
            <a:extLst>
              <a:ext uri="{FF2B5EF4-FFF2-40B4-BE49-F238E27FC236}">
                <a16:creationId xmlns:a16="http://schemas.microsoft.com/office/drawing/2014/main" id="{1D3C6D1B-F5D7-2E3C-D884-E9B7804360DC}"/>
              </a:ext>
            </a:extLst>
          </p:cNvPr>
          <p:cNvSpPr txBox="1"/>
          <p:nvPr/>
        </p:nvSpPr>
        <p:spPr>
          <a:xfrm>
            <a:off x="1280688" y="191869"/>
            <a:ext cx="2061783" cy="523220"/>
          </a:xfrm>
          <a:prstGeom prst="rect">
            <a:avLst/>
          </a:prstGeom>
          <a:noFill/>
        </p:spPr>
        <p:txBody>
          <a:bodyPr wrap="none" rtlCol="0">
            <a:spAutoFit/>
          </a:bodyPr>
          <a:lstStyle/>
          <a:p>
            <a:r>
              <a:rPr lang="ko-KR" altLang="en-US" sz="2800" b="1" dirty="0">
                <a:solidFill>
                  <a:schemeClr val="tx1">
                    <a:lumMod val="75000"/>
                  </a:schemeClr>
                </a:solidFill>
                <a:latin typeface="+mn-ea"/>
              </a:rPr>
              <a:t>훈련 자동화</a:t>
            </a:r>
          </a:p>
        </p:txBody>
      </p:sp>
      <p:cxnSp>
        <p:nvCxnSpPr>
          <p:cNvPr id="10" name="직선 연결선 9">
            <a:extLst>
              <a:ext uri="{FF2B5EF4-FFF2-40B4-BE49-F238E27FC236}">
                <a16:creationId xmlns:a16="http://schemas.microsoft.com/office/drawing/2014/main" id="{F7CC61DD-E330-4B61-7E54-BCEA276C7AE0}"/>
              </a:ext>
            </a:extLst>
          </p:cNvPr>
          <p:cNvCxnSpPr>
            <a:cxnSpLocks/>
          </p:cNvCxnSpPr>
          <p:nvPr/>
        </p:nvCxnSpPr>
        <p:spPr>
          <a:xfrm>
            <a:off x="1153688" y="724829"/>
            <a:ext cx="1103831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pic>
        <p:nvPicPr>
          <p:cNvPr id="8" name="그림 7">
            <a:extLst>
              <a:ext uri="{FF2B5EF4-FFF2-40B4-BE49-F238E27FC236}">
                <a16:creationId xmlns:a16="http://schemas.microsoft.com/office/drawing/2014/main" id="{A746B642-504B-B46D-36DE-D75DA14D128D}"/>
              </a:ext>
            </a:extLst>
          </p:cNvPr>
          <p:cNvPicPr>
            <a:picLocks noChangeAspect="1"/>
          </p:cNvPicPr>
          <p:nvPr/>
        </p:nvPicPr>
        <p:blipFill>
          <a:blip r:embed="rId2"/>
          <a:stretch>
            <a:fillRect/>
          </a:stretch>
        </p:blipFill>
        <p:spPr>
          <a:xfrm>
            <a:off x="0" y="872866"/>
            <a:ext cx="12192000" cy="5112268"/>
          </a:xfrm>
          <a:prstGeom prst="rect">
            <a:avLst/>
          </a:prstGeom>
        </p:spPr>
      </p:pic>
    </p:spTree>
    <p:extLst>
      <p:ext uri="{BB962C8B-B14F-4D97-AF65-F5344CB8AC3E}">
        <p14:creationId xmlns:p14="http://schemas.microsoft.com/office/powerpoint/2010/main" val="4163852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603F8-927B-7E81-AEC3-4A156F64590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C4FE5E5-7CD6-0550-92E1-5E7F800E8422}"/>
              </a:ext>
            </a:extLst>
          </p:cNvPr>
          <p:cNvSpPr txBox="1"/>
          <p:nvPr/>
        </p:nvSpPr>
        <p:spPr>
          <a:xfrm>
            <a:off x="262461" y="187373"/>
            <a:ext cx="923330" cy="307777"/>
          </a:xfrm>
          <a:prstGeom prst="rect">
            <a:avLst/>
          </a:prstGeom>
          <a:noFill/>
        </p:spPr>
        <p:txBody>
          <a:bodyPr wrap="none" rtlCol="0">
            <a:spAutoFit/>
          </a:bodyPr>
          <a:lstStyle/>
          <a:p>
            <a:r>
              <a:rPr lang="en-US" altLang="ko-KR" sz="1400" b="1" dirty="0">
                <a:solidFill>
                  <a:schemeClr val="tx1">
                    <a:lumMod val="75000"/>
                  </a:schemeClr>
                </a:solidFill>
              </a:rPr>
              <a:t>Part 4   &gt;&gt;</a:t>
            </a:r>
            <a:endParaRPr lang="ko-KR" altLang="en-US" sz="1400" b="1" dirty="0">
              <a:solidFill>
                <a:schemeClr val="tx1">
                  <a:lumMod val="75000"/>
                </a:schemeClr>
              </a:solidFill>
            </a:endParaRPr>
          </a:p>
        </p:txBody>
      </p:sp>
      <p:sp>
        <p:nvSpPr>
          <p:cNvPr id="6" name="TextBox 5">
            <a:extLst>
              <a:ext uri="{FF2B5EF4-FFF2-40B4-BE49-F238E27FC236}">
                <a16:creationId xmlns:a16="http://schemas.microsoft.com/office/drawing/2014/main" id="{79D87810-8ABB-CC49-33D2-C127220DAD0F}"/>
              </a:ext>
            </a:extLst>
          </p:cNvPr>
          <p:cNvSpPr txBox="1"/>
          <p:nvPr/>
        </p:nvSpPr>
        <p:spPr>
          <a:xfrm>
            <a:off x="1280688" y="191869"/>
            <a:ext cx="2061783" cy="523220"/>
          </a:xfrm>
          <a:prstGeom prst="rect">
            <a:avLst/>
          </a:prstGeom>
          <a:noFill/>
        </p:spPr>
        <p:txBody>
          <a:bodyPr wrap="none" rtlCol="0">
            <a:spAutoFit/>
          </a:bodyPr>
          <a:lstStyle/>
          <a:p>
            <a:r>
              <a:rPr lang="ko-KR" altLang="en-US" sz="2800" b="1" dirty="0">
                <a:solidFill>
                  <a:schemeClr val="tx1">
                    <a:lumMod val="75000"/>
                  </a:schemeClr>
                </a:solidFill>
                <a:latin typeface="+mn-ea"/>
              </a:rPr>
              <a:t>훈련 자동화</a:t>
            </a:r>
          </a:p>
        </p:txBody>
      </p:sp>
      <p:cxnSp>
        <p:nvCxnSpPr>
          <p:cNvPr id="10" name="직선 연결선 9">
            <a:extLst>
              <a:ext uri="{FF2B5EF4-FFF2-40B4-BE49-F238E27FC236}">
                <a16:creationId xmlns:a16="http://schemas.microsoft.com/office/drawing/2014/main" id="{074889BC-F320-D68A-6826-7EC430349517}"/>
              </a:ext>
            </a:extLst>
          </p:cNvPr>
          <p:cNvCxnSpPr>
            <a:cxnSpLocks/>
          </p:cNvCxnSpPr>
          <p:nvPr/>
        </p:nvCxnSpPr>
        <p:spPr>
          <a:xfrm>
            <a:off x="1153688" y="715089"/>
            <a:ext cx="1103831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2" name="그림 11">
            <a:extLst>
              <a:ext uri="{FF2B5EF4-FFF2-40B4-BE49-F238E27FC236}">
                <a16:creationId xmlns:a16="http://schemas.microsoft.com/office/drawing/2014/main" id="{C7809DE9-5CD1-E7FA-5972-4E9F653663FF}"/>
              </a:ext>
            </a:extLst>
          </p:cNvPr>
          <p:cNvPicPr>
            <a:picLocks noChangeAspect="1"/>
          </p:cNvPicPr>
          <p:nvPr/>
        </p:nvPicPr>
        <p:blipFill>
          <a:blip r:embed="rId2"/>
          <a:stretch>
            <a:fillRect/>
          </a:stretch>
        </p:blipFill>
        <p:spPr>
          <a:xfrm>
            <a:off x="0" y="1007848"/>
            <a:ext cx="12192000" cy="5405235"/>
          </a:xfrm>
          <a:prstGeom prst="rect">
            <a:avLst/>
          </a:prstGeom>
        </p:spPr>
      </p:pic>
    </p:spTree>
    <p:extLst>
      <p:ext uri="{BB962C8B-B14F-4D97-AF65-F5344CB8AC3E}">
        <p14:creationId xmlns:p14="http://schemas.microsoft.com/office/powerpoint/2010/main" val="2988425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36E7F-19AD-F376-345F-E95C4F806E3E}"/>
            </a:ext>
          </a:extLst>
        </p:cNvPr>
        <p:cNvGrpSpPr/>
        <p:nvPr/>
      </p:nvGrpSpPr>
      <p:grpSpPr>
        <a:xfrm>
          <a:off x="0" y="0"/>
          <a:ext cx="0" cy="0"/>
          <a:chOff x="0" y="0"/>
          <a:chExt cx="0" cy="0"/>
        </a:xfrm>
      </p:grpSpPr>
      <p:pic>
        <p:nvPicPr>
          <p:cNvPr id="3" name="그림 2">
            <a:extLst>
              <a:ext uri="{FF2B5EF4-FFF2-40B4-BE49-F238E27FC236}">
                <a16:creationId xmlns:a16="http://schemas.microsoft.com/office/drawing/2014/main" id="{3A9A0094-53C6-05B0-57EE-7BE01F3AA792}"/>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직사각형 4">
            <a:extLst>
              <a:ext uri="{FF2B5EF4-FFF2-40B4-BE49-F238E27FC236}">
                <a16:creationId xmlns:a16="http://schemas.microsoft.com/office/drawing/2014/main" id="{BC1DB12E-BF90-FDE2-EAA7-954608FB3AFF}"/>
              </a:ext>
            </a:extLst>
          </p:cNvPr>
          <p:cNvSpPr/>
          <p:nvPr/>
        </p:nvSpPr>
        <p:spPr>
          <a:xfrm>
            <a:off x="0" y="0"/>
            <a:ext cx="12192000" cy="6858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833359C3-50CF-C5FC-F5AC-59DF3F600147}"/>
              </a:ext>
            </a:extLst>
          </p:cNvPr>
          <p:cNvSpPr txBox="1"/>
          <p:nvPr/>
        </p:nvSpPr>
        <p:spPr>
          <a:xfrm>
            <a:off x="3361053" y="668268"/>
            <a:ext cx="5469894" cy="5201424"/>
          </a:xfrm>
          <a:prstGeom prst="rect">
            <a:avLst/>
          </a:prstGeom>
          <a:noFill/>
        </p:spPr>
        <p:txBody>
          <a:bodyPr wrap="none" rtlCol="0">
            <a:spAutoFit/>
          </a:bodyPr>
          <a:lstStyle/>
          <a:p>
            <a:pPr algn="ctr"/>
            <a:r>
              <a:rPr lang="en-US" altLang="ko-KR" sz="16600" b="1" dirty="0">
                <a:solidFill>
                  <a:schemeClr val="bg1"/>
                </a:solidFill>
              </a:rPr>
              <a:t>Part5.</a:t>
            </a:r>
            <a:br>
              <a:rPr lang="en-US" altLang="ko-KR" sz="16600" b="1">
                <a:solidFill>
                  <a:schemeClr val="bg1"/>
                </a:solidFill>
              </a:rPr>
            </a:br>
            <a:r>
              <a:rPr lang="ko-KR" altLang="en-US" sz="16600" b="1" dirty="0">
                <a:solidFill>
                  <a:schemeClr val="bg1"/>
                </a:solidFill>
              </a:rPr>
              <a:t>난관</a:t>
            </a:r>
          </a:p>
        </p:txBody>
      </p:sp>
      <p:sp>
        <p:nvSpPr>
          <p:cNvPr id="6" name="TextBox 5">
            <a:extLst>
              <a:ext uri="{FF2B5EF4-FFF2-40B4-BE49-F238E27FC236}">
                <a16:creationId xmlns:a16="http://schemas.microsoft.com/office/drawing/2014/main" id="{FB352977-8C04-D852-51D5-6C3A335BB2AA}"/>
              </a:ext>
            </a:extLst>
          </p:cNvPr>
          <p:cNvSpPr txBox="1"/>
          <p:nvPr/>
        </p:nvSpPr>
        <p:spPr>
          <a:xfrm>
            <a:off x="9998245" y="6578779"/>
            <a:ext cx="2194833" cy="230832"/>
          </a:xfrm>
          <a:prstGeom prst="rect">
            <a:avLst/>
          </a:prstGeom>
          <a:noFill/>
        </p:spPr>
        <p:txBody>
          <a:bodyPr wrap="none" rtlCol="0">
            <a:spAutoFit/>
          </a:bodyPr>
          <a:lstStyle/>
          <a:p>
            <a:pPr algn="r"/>
            <a:r>
              <a:rPr lang="en-US" altLang="ko-KR" sz="900" dirty="0">
                <a:solidFill>
                  <a:schemeClr val="bg1"/>
                </a:solidFill>
                <a:latin typeface="Arial" panose="020B0604020202020204" pitchFamily="34" charset="0"/>
                <a:cs typeface="Arial" panose="020B0604020202020204" pitchFamily="34" charset="0"/>
              </a:rPr>
              <a:t>ⓒSaebyeol Yu.</a:t>
            </a:r>
            <a:r>
              <a:rPr lang="ko-KR" altLang="en-US" sz="900" dirty="0">
                <a:solidFill>
                  <a:schemeClr val="bg1"/>
                </a:solidFill>
                <a:latin typeface="Arial" panose="020B0604020202020204" pitchFamily="34" charset="0"/>
                <a:cs typeface="Arial" panose="020B0604020202020204" pitchFamily="34" charset="0"/>
              </a:rPr>
              <a:t> </a:t>
            </a:r>
            <a:r>
              <a:rPr lang="en-US" altLang="ko-KR" sz="900" dirty="0" err="1">
                <a:solidFill>
                  <a:schemeClr val="bg1"/>
                </a:solidFill>
                <a:latin typeface="Arial" panose="020B0604020202020204" pitchFamily="34" charset="0"/>
                <a:cs typeface="Arial" panose="020B0604020202020204" pitchFamily="34" charset="0"/>
              </a:rPr>
              <a:t>Saebyeol’s</a:t>
            </a:r>
            <a:r>
              <a:rPr lang="ko-KR" altLang="en-US" sz="900" dirty="0">
                <a:solidFill>
                  <a:schemeClr val="bg1"/>
                </a:solidFill>
                <a:latin typeface="Arial" panose="020B0604020202020204" pitchFamily="34" charset="0"/>
                <a:cs typeface="Arial" panose="020B0604020202020204" pitchFamily="34" charset="0"/>
              </a:rPr>
              <a:t> </a:t>
            </a:r>
            <a:r>
              <a:rPr lang="en-US" altLang="ko-KR" sz="900" dirty="0">
                <a:solidFill>
                  <a:schemeClr val="bg1"/>
                </a:solidFill>
                <a:latin typeface="Arial" panose="020B0604020202020204" pitchFamily="34" charset="0"/>
                <a:cs typeface="Arial" panose="020B0604020202020204" pitchFamily="34" charset="0"/>
              </a:rPr>
              <a:t>PowerPoint</a:t>
            </a:r>
            <a:endParaRPr lang="ko-KR" altLang="en-US" sz="9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0338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713424-B330-C24F-110C-1C6F04A69702}"/>
              </a:ext>
            </a:extLst>
          </p:cNvPr>
          <p:cNvSpPr txBox="1"/>
          <p:nvPr/>
        </p:nvSpPr>
        <p:spPr>
          <a:xfrm>
            <a:off x="262461" y="187373"/>
            <a:ext cx="914994" cy="307777"/>
          </a:xfrm>
          <a:prstGeom prst="rect">
            <a:avLst/>
          </a:prstGeom>
          <a:noFill/>
        </p:spPr>
        <p:txBody>
          <a:bodyPr wrap="none" rtlCol="0">
            <a:spAutoFit/>
          </a:bodyPr>
          <a:lstStyle/>
          <a:p>
            <a:r>
              <a:rPr lang="en-US" altLang="ko-KR" sz="1400" b="1" dirty="0">
                <a:solidFill>
                  <a:schemeClr val="tx1">
                    <a:lumMod val="75000"/>
                  </a:schemeClr>
                </a:solidFill>
              </a:rPr>
              <a:t>Part 5   &gt;&gt;</a:t>
            </a:r>
            <a:endParaRPr lang="ko-KR" altLang="en-US" sz="1400" b="1" dirty="0">
              <a:solidFill>
                <a:schemeClr val="tx1">
                  <a:lumMod val="75000"/>
                </a:schemeClr>
              </a:solidFill>
            </a:endParaRPr>
          </a:p>
        </p:txBody>
      </p:sp>
      <p:cxnSp>
        <p:nvCxnSpPr>
          <p:cNvPr id="28" name="직선 연결선 27">
            <a:extLst>
              <a:ext uri="{FF2B5EF4-FFF2-40B4-BE49-F238E27FC236}">
                <a16:creationId xmlns:a16="http://schemas.microsoft.com/office/drawing/2014/main" id="{E990BC48-D523-39A2-97D5-6A8D3F376D33}"/>
              </a:ext>
            </a:extLst>
          </p:cNvPr>
          <p:cNvCxnSpPr>
            <a:cxnSpLocks/>
          </p:cNvCxnSpPr>
          <p:nvPr/>
        </p:nvCxnSpPr>
        <p:spPr>
          <a:xfrm>
            <a:off x="1153688" y="724829"/>
            <a:ext cx="1103831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308454F7-982B-43FC-3ACC-7D998462E598}"/>
              </a:ext>
            </a:extLst>
          </p:cNvPr>
          <p:cNvCxnSpPr>
            <a:stCxn id="3" idx="2"/>
            <a:endCxn id="4" idx="0"/>
          </p:cNvCxnSpPr>
          <p:nvPr/>
        </p:nvCxnSpPr>
        <p:spPr>
          <a:xfrm>
            <a:off x="3154564" y="2008750"/>
            <a:ext cx="0" cy="192490"/>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8D290370-5E52-C0BF-936C-2F04F5DFFA5D}"/>
              </a:ext>
            </a:extLst>
          </p:cNvPr>
          <p:cNvCxnSpPr>
            <a:cxnSpLocks/>
            <a:stCxn id="4" idx="2"/>
          </p:cNvCxnSpPr>
          <p:nvPr/>
        </p:nvCxnSpPr>
        <p:spPr>
          <a:xfrm>
            <a:off x="3154564" y="2920542"/>
            <a:ext cx="0" cy="253275"/>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5" name="그룹 24">
            <a:extLst>
              <a:ext uri="{FF2B5EF4-FFF2-40B4-BE49-F238E27FC236}">
                <a16:creationId xmlns:a16="http://schemas.microsoft.com/office/drawing/2014/main" id="{DCC977E6-2248-11B2-1A78-480D4E100FD6}"/>
              </a:ext>
            </a:extLst>
          </p:cNvPr>
          <p:cNvGrpSpPr/>
          <p:nvPr/>
        </p:nvGrpSpPr>
        <p:grpSpPr>
          <a:xfrm>
            <a:off x="1153688" y="1289448"/>
            <a:ext cx="4001751" cy="719302"/>
            <a:chOff x="1153688" y="1289448"/>
            <a:chExt cx="4001751" cy="719302"/>
          </a:xfrm>
        </p:grpSpPr>
        <p:sp>
          <p:nvSpPr>
            <p:cNvPr id="3" name="직사각형 2">
              <a:extLst>
                <a:ext uri="{FF2B5EF4-FFF2-40B4-BE49-F238E27FC236}">
                  <a16:creationId xmlns:a16="http://schemas.microsoft.com/office/drawing/2014/main" id="{DEBCCF57-A500-C624-DC4B-2542401458D8}"/>
                </a:ext>
              </a:extLst>
            </p:cNvPr>
            <p:cNvSpPr/>
            <p:nvPr/>
          </p:nvSpPr>
          <p:spPr>
            <a:xfrm>
              <a:off x="1153688" y="1289448"/>
              <a:ext cx="4001751" cy="71930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A52DCF2B-51DC-4408-B79D-3A426F88DD13}"/>
                </a:ext>
              </a:extLst>
            </p:cNvPr>
            <p:cNvSpPr txBox="1"/>
            <p:nvPr/>
          </p:nvSpPr>
          <p:spPr>
            <a:xfrm>
              <a:off x="1912878" y="1464433"/>
              <a:ext cx="2483372" cy="369332"/>
            </a:xfrm>
            <a:prstGeom prst="rect">
              <a:avLst/>
            </a:prstGeom>
            <a:noFill/>
          </p:spPr>
          <p:txBody>
            <a:bodyPr wrap="none" rtlCol="0">
              <a:spAutoFit/>
            </a:bodyPr>
            <a:lstStyle/>
            <a:p>
              <a:pPr algn="ctr"/>
              <a:r>
                <a:rPr lang="ko-KR" altLang="en-US" b="1" dirty="0">
                  <a:solidFill>
                    <a:schemeClr val="tx1">
                      <a:lumMod val="75000"/>
                      <a:lumOff val="25000"/>
                    </a:schemeClr>
                  </a:solidFill>
                </a:rPr>
                <a:t>가정</a:t>
              </a:r>
              <a:r>
                <a:rPr lang="en-US" altLang="ko-KR" b="1" dirty="0">
                  <a:solidFill>
                    <a:schemeClr val="tx1">
                      <a:lumMod val="75000"/>
                      <a:lumOff val="25000"/>
                    </a:schemeClr>
                  </a:solidFill>
                </a:rPr>
                <a:t>: </a:t>
              </a:r>
              <a:r>
                <a:rPr lang="ko-KR" altLang="en-US" b="1" dirty="0">
                  <a:solidFill>
                    <a:schemeClr val="tx1">
                      <a:lumMod val="75000"/>
                      <a:lumOff val="25000"/>
                    </a:schemeClr>
                  </a:solidFill>
                </a:rPr>
                <a:t>하나의 물리 머신</a:t>
              </a:r>
            </a:p>
          </p:txBody>
        </p:sp>
      </p:grpSp>
      <p:grpSp>
        <p:nvGrpSpPr>
          <p:cNvPr id="29" name="그룹 28">
            <a:extLst>
              <a:ext uri="{FF2B5EF4-FFF2-40B4-BE49-F238E27FC236}">
                <a16:creationId xmlns:a16="http://schemas.microsoft.com/office/drawing/2014/main" id="{AA211446-C2F5-9BB9-5B87-21ED830871E3}"/>
              </a:ext>
            </a:extLst>
          </p:cNvPr>
          <p:cNvGrpSpPr/>
          <p:nvPr/>
        </p:nvGrpSpPr>
        <p:grpSpPr>
          <a:xfrm>
            <a:off x="1153688" y="2201240"/>
            <a:ext cx="4001751" cy="719302"/>
            <a:chOff x="1153688" y="2201240"/>
            <a:chExt cx="4001751" cy="719302"/>
          </a:xfrm>
        </p:grpSpPr>
        <p:sp>
          <p:nvSpPr>
            <p:cNvPr id="4" name="직사각형 3">
              <a:extLst>
                <a:ext uri="{FF2B5EF4-FFF2-40B4-BE49-F238E27FC236}">
                  <a16:creationId xmlns:a16="http://schemas.microsoft.com/office/drawing/2014/main" id="{DE86A2BF-D457-537F-455C-476620B0D45F}"/>
                </a:ext>
              </a:extLst>
            </p:cNvPr>
            <p:cNvSpPr/>
            <p:nvPr/>
          </p:nvSpPr>
          <p:spPr>
            <a:xfrm>
              <a:off x="1153688" y="2201240"/>
              <a:ext cx="4001751" cy="71930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F63E02D0-9D70-2BC5-2D49-7762FEBB041B}"/>
                </a:ext>
              </a:extLst>
            </p:cNvPr>
            <p:cNvSpPr txBox="1"/>
            <p:nvPr/>
          </p:nvSpPr>
          <p:spPr>
            <a:xfrm>
              <a:off x="1347824" y="2378983"/>
              <a:ext cx="3613490" cy="369332"/>
            </a:xfrm>
            <a:prstGeom prst="rect">
              <a:avLst/>
            </a:prstGeom>
            <a:noFill/>
          </p:spPr>
          <p:txBody>
            <a:bodyPr wrap="none" rtlCol="0">
              <a:spAutoFit/>
            </a:bodyPr>
            <a:lstStyle/>
            <a:p>
              <a:pPr algn="ctr"/>
              <a:r>
                <a:rPr lang="ko-KR" altLang="en-US" b="1" dirty="0">
                  <a:solidFill>
                    <a:schemeClr val="tx1">
                      <a:lumMod val="75000"/>
                      <a:lumOff val="25000"/>
                    </a:schemeClr>
                  </a:solidFill>
                </a:rPr>
                <a:t>문제</a:t>
              </a:r>
              <a:r>
                <a:rPr lang="en-US" altLang="ko-KR" b="1" dirty="0">
                  <a:solidFill>
                    <a:schemeClr val="tx1">
                      <a:lumMod val="75000"/>
                      <a:lumOff val="25000"/>
                    </a:schemeClr>
                  </a:solidFill>
                </a:rPr>
                <a:t>1: Airflow Container</a:t>
              </a:r>
              <a:r>
                <a:rPr lang="ko-KR" altLang="en-US" b="1" dirty="0">
                  <a:solidFill>
                    <a:schemeClr val="tx1">
                      <a:lumMod val="75000"/>
                      <a:lumOff val="25000"/>
                    </a:schemeClr>
                  </a:solidFill>
                </a:rPr>
                <a:t>에서 </a:t>
              </a:r>
              <a:r>
                <a:rPr lang="en-US" altLang="ko-KR" b="1" dirty="0">
                  <a:solidFill>
                    <a:schemeClr val="tx1">
                      <a:lumMod val="75000"/>
                      <a:lumOff val="25000"/>
                    </a:schemeClr>
                  </a:solidFill>
                </a:rPr>
                <a:t>GPU?</a:t>
              </a:r>
              <a:endParaRPr lang="ko-KR" altLang="en-US" b="1" dirty="0">
                <a:solidFill>
                  <a:schemeClr val="tx1">
                    <a:lumMod val="75000"/>
                    <a:lumOff val="25000"/>
                  </a:schemeClr>
                </a:solidFill>
              </a:endParaRPr>
            </a:p>
          </p:txBody>
        </p:sp>
      </p:grpSp>
      <p:grpSp>
        <p:nvGrpSpPr>
          <p:cNvPr id="30" name="그룹 29">
            <a:extLst>
              <a:ext uri="{FF2B5EF4-FFF2-40B4-BE49-F238E27FC236}">
                <a16:creationId xmlns:a16="http://schemas.microsoft.com/office/drawing/2014/main" id="{F7A04585-99C7-71A5-11B4-86AA5229F0EE}"/>
              </a:ext>
            </a:extLst>
          </p:cNvPr>
          <p:cNvGrpSpPr/>
          <p:nvPr/>
        </p:nvGrpSpPr>
        <p:grpSpPr>
          <a:xfrm>
            <a:off x="1137958" y="3346044"/>
            <a:ext cx="4001751" cy="2107252"/>
            <a:chOff x="1193389" y="3173817"/>
            <a:chExt cx="4001751" cy="2107252"/>
          </a:xfrm>
        </p:grpSpPr>
        <p:grpSp>
          <p:nvGrpSpPr>
            <p:cNvPr id="24" name="그룹 23">
              <a:extLst>
                <a:ext uri="{FF2B5EF4-FFF2-40B4-BE49-F238E27FC236}">
                  <a16:creationId xmlns:a16="http://schemas.microsoft.com/office/drawing/2014/main" id="{B77F913A-F233-17DF-82AE-B6C26923F995}"/>
                </a:ext>
              </a:extLst>
            </p:cNvPr>
            <p:cNvGrpSpPr/>
            <p:nvPr/>
          </p:nvGrpSpPr>
          <p:grpSpPr>
            <a:xfrm>
              <a:off x="1193389" y="3173817"/>
              <a:ext cx="4001751" cy="2107252"/>
              <a:chOff x="1153688" y="3173817"/>
              <a:chExt cx="4001751" cy="2107252"/>
            </a:xfrm>
          </p:grpSpPr>
          <p:sp>
            <p:nvSpPr>
              <p:cNvPr id="2" name="직사각형 1">
                <a:extLst>
                  <a:ext uri="{FF2B5EF4-FFF2-40B4-BE49-F238E27FC236}">
                    <a16:creationId xmlns:a16="http://schemas.microsoft.com/office/drawing/2014/main" id="{9701DBF7-0125-25FC-DD5F-3FD2B809F56F}"/>
                  </a:ext>
                </a:extLst>
              </p:cNvPr>
              <p:cNvSpPr/>
              <p:nvPr/>
            </p:nvSpPr>
            <p:spPr>
              <a:xfrm>
                <a:off x="1153688" y="3173817"/>
                <a:ext cx="4001751" cy="210725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1B82C5D3-29E4-875F-E394-32CBCD132CB3}"/>
                  </a:ext>
                </a:extLst>
              </p:cNvPr>
              <p:cNvSpPr/>
              <p:nvPr/>
            </p:nvSpPr>
            <p:spPr>
              <a:xfrm>
                <a:off x="1505740" y="3535962"/>
                <a:ext cx="3297645" cy="592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D7FFA6B0-45E7-F3C3-7BE5-2B4DD3B36C5E}"/>
                  </a:ext>
                </a:extLst>
              </p:cNvPr>
              <p:cNvSpPr/>
              <p:nvPr/>
            </p:nvSpPr>
            <p:spPr>
              <a:xfrm>
                <a:off x="1505740" y="4417361"/>
                <a:ext cx="3297645" cy="592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AC6CC1FD-BE68-C55F-4B3B-CBDD18947E0B}"/>
                  </a:ext>
                </a:extLst>
              </p:cNvPr>
              <p:cNvSpPr txBox="1"/>
              <p:nvPr/>
            </p:nvSpPr>
            <p:spPr>
              <a:xfrm>
                <a:off x="1566280" y="3634966"/>
                <a:ext cx="3176575" cy="400110"/>
              </a:xfrm>
              <a:prstGeom prst="rect">
                <a:avLst/>
              </a:prstGeom>
              <a:noFill/>
            </p:spPr>
            <p:txBody>
              <a:bodyPr wrap="none" rtlCol="0">
                <a:spAutoFit/>
              </a:bodyPr>
              <a:lstStyle/>
              <a:p>
                <a:pPr algn="ctr"/>
                <a:r>
                  <a:rPr lang="ko-KR" altLang="en-US" sz="2000" b="1" dirty="0">
                    <a:solidFill>
                      <a:schemeClr val="tx1">
                        <a:lumMod val="75000"/>
                        <a:lumOff val="25000"/>
                      </a:schemeClr>
                    </a:solidFill>
                  </a:rPr>
                  <a:t>문제</a:t>
                </a:r>
                <a:r>
                  <a:rPr lang="en-US" altLang="ko-KR" sz="2000" b="1" dirty="0">
                    <a:solidFill>
                      <a:schemeClr val="tx1">
                        <a:lumMod val="75000"/>
                        <a:lumOff val="25000"/>
                      </a:schemeClr>
                    </a:solidFill>
                  </a:rPr>
                  <a:t>2: SSH operator</a:t>
                </a:r>
                <a:r>
                  <a:rPr lang="ko-KR" altLang="en-US" sz="2000" b="1" dirty="0">
                    <a:solidFill>
                      <a:schemeClr val="tx1">
                        <a:lumMod val="75000"/>
                        <a:lumOff val="25000"/>
                      </a:schemeClr>
                    </a:solidFill>
                  </a:rPr>
                  <a:t>로 우회</a:t>
                </a:r>
              </a:p>
            </p:txBody>
          </p:sp>
        </p:grpSp>
        <p:sp>
          <p:nvSpPr>
            <p:cNvPr id="20" name="TextBox 19">
              <a:extLst>
                <a:ext uri="{FF2B5EF4-FFF2-40B4-BE49-F238E27FC236}">
                  <a16:creationId xmlns:a16="http://schemas.microsoft.com/office/drawing/2014/main" id="{649E3854-B1F1-3341-3A5E-9ACEB40AE0FE}"/>
                </a:ext>
              </a:extLst>
            </p:cNvPr>
            <p:cNvSpPr txBox="1"/>
            <p:nvPr/>
          </p:nvSpPr>
          <p:spPr>
            <a:xfrm>
              <a:off x="1978602" y="4513676"/>
              <a:ext cx="2351926" cy="400110"/>
            </a:xfrm>
            <a:prstGeom prst="rect">
              <a:avLst/>
            </a:prstGeom>
            <a:noFill/>
          </p:spPr>
          <p:txBody>
            <a:bodyPr wrap="none" rtlCol="0">
              <a:spAutoFit/>
            </a:bodyPr>
            <a:lstStyle/>
            <a:p>
              <a:pPr algn="ctr"/>
              <a:r>
                <a:rPr lang="ko-KR" altLang="en-US" sz="2000" b="1" dirty="0">
                  <a:solidFill>
                    <a:schemeClr val="tx1">
                      <a:lumMod val="75000"/>
                      <a:lumOff val="25000"/>
                    </a:schemeClr>
                  </a:solidFill>
                </a:rPr>
                <a:t>불안정한 통신 환경</a:t>
              </a:r>
            </a:p>
          </p:txBody>
        </p:sp>
      </p:grpSp>
      <p:sp>
        <p:nvSpPr>
          <p:cNvPr id="22" name="직사각형 21">
            <a:extLst>
              <a:ext uri="{FF2B5EF4-FFF2-40B4-BE49-F238E27FC236}">
                <a16:creationId xmlns:a16="http://schemas.microsoft.com/office/drawing/2014/main" id="{DB04FDA1-2537-B50E-2B89-A9F676EFC265}"/>
              </a:ext>
            </a:extLst>
          </p:cNvPr>
          <p:cNvSpPr/>
          <p:nvPr/>
        </p:nvSpPr>
        <p:spPr>
          <a:xfrm>
            <a:off x="5502045" y="1069651"/>
            <a:ext cx="6152470" cy="49326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None/>
            </a:pPr>
            <a:r>
              <a:rPr lang="en-US" altLang="ko-KR" b="1" dirty="0">
                <a:solidFill>
                  <a:srgbClr val="020202"/>
                </a:solidFill>
              </a:rPr>
              <a:t>Airflow</a:t>
            </a:r>
            <a:r>
              <a:rPr lang="ko-KR" altLang="en-US" b="1" dirty="0">
                <a:solidFill>
                  <a:srgbClr val="020202"/>
                </a:solidFill>
              </a:rPr>
              <a:t>가 컨테이너 환경에서 작동하다 보니</a:t>
            </a:r>
            <a:r>
              <a:rPr lang="en-US" altLang="ko-KR" b="1" dirty="0">
                <a:solidFill>
                  <a:srgbClr val="020202"/>
                </a:solidFill>
              </a:rPr>
              <a:t>, </a:t>
            </a:r>
            <a:r>
              <a:rPr lang="ko-KR" altLang="en-US" b="1" dirty="0">
                <a:solidFill>
                  <a:srgbClr val="020202"/>
                </a:solidFill>
              </a:rPr>
              <a:t>훈련에 필요한 </a:t>
            </a:r>
            <a:r>
              <a:rPr lang="en-US" altLang="ko-KR" b="1" dirty="0">
                <a:solidFill>
                  <a:srgbClr val="020202"/>
                </a:solidFill>
              </a:rPr>
              <a:t>GPU </a:t>
            </a:r>
            <a:r>
              <a:rPr lang="ko-KR" altLang="en-US" b="1" dirty="0">
                <a:solidFill>
                  <a:srgbClr val="020202"/>
                </a:solidFill>
              </a:rPr>
              <a:t>자원을 직접 활용하는 데 한계가 있었습니다</a:t>
            </a:r>
            <a:r>
              <a:rPr lang="en-US" altLang="ko-KR" b="1" dirty="0">
                <a:solidFill>
                  <a:srgbClr val="020202"/>
                </a:solidFill>
              </a:rPr>
              <a:t>. </a:t>
            </a:r>
            <a:r>
              <a:rPr lang="ko-KR" altLang="en-US" b="1" dirty="0">
                <a:solidFill>
                  <a:srgbClr val="020202"/>
                </a:solidFill>
              </a:rPr>
              <a:t>특히 </a:t>
            </a:r>
            <a:r>
              <a:rPr lang="en-US" altLang="ko-KR" b="1" dirty="0" err="1">
                <a:solidFill>
                  <a:srgbClr val="020202"/>
                </a:solidFill>
              </a:rPr>
              <a:t>PyTorch</a:t>
            </a:r>
            <a:r>
              <a:rPr lang="en-US" altLang="ko-KR" b="1" dirty="0">
                <a:solidFill>
                  <a:srgbClr val="020202"/>
                </a:solidFill>
              </a:rPr>
              <a:t>, CUDA </a:t>
            </a:r>
            <a:r>
              <a:rPr lang="ko-KR" altLang="en-US" b="1" dirty="0">
                <a:solidFill>
                  <a:srgbClr val="020202"/>
                </a:solidFill>
              </a:rPr>
              <a:t>등 무거운 라이브러리를 컨테이너에 통합하는 작업은 비효율적이었고</a:t>
            </a:r>
            <a:r>
              <a:rPr lang="en-US" altLang="ko-KR" b="1" dirty="0">
                <a:solidFill>
                  <a:srgbClr val="020202"/>
                </a:solidFill>
              </a:rPr>
              <a:t>, </a:t>
            </a:r>
            <a:r>
              <a:rPr lang="ko-KR" altLang="en-US" b="1" dirty="0">
                <a:solidFill>
                  <a:srgbClr val="020202"/>
                </a:solidFill>
              </a:rPr>
              <a:t>로컬 </a:t>
            </a:r>
            <a:r>
              <a:rPr lang="ko-KR" altLang="en-US" b="1" dirty="0" err="1">
                <a:solidFill>
                  <a:srgbClr val="020202"/>
                </a:solidFill>
              </a:rPr>
              <a:t>머신의</a:t>
            </a:r>
            <a:r>
              <a:rPr lang="ko-KR" altLang="en-US" b="1" dirty="0">
                <a:solidFill>
                  <a:srgbClr val="020202"/>
                </a:solidFill>
              </a:rPr>
              <a:t> </a:t>
            </a:r>
            <a:r>
              <a:rPr lang="en-US" altLang="ko-KR" b="1" dirty="0">
                <a:solidFill>
                  <a:srgbClr val="020202"/>
                </a:solidFill>
              </a:rPr>
              <a:t>8GB VRAM</a:t>
            </a:r>
            <a:r>
              <a:rPr lang="ko-KR" altLang="en-US" b="1" dirty="0">
                <a:solidFill>
                  <a:srgbClr val="020202"/>
                </a:solidFill>
              </a:rPr>
              <a:t>으로는 대규모 언어 모델 훈련을 감당하기 어려웠습니다</a:t>
            </a:r>
            <a:r>
              <a:rPr lang="en-US" altLang="ko-KR" b="1" dirty="0">
                <a:solidFill>
                  <a:srgbClr val="020202"/>
                </a:solidFill>
              </a:rPr>
              <a:t>.</a:t>
            </a:r>
            <a:br>
              <a:rPr lang="en-US" altLang="ko-KR" b="1" dirty="0">
                <a:solidFill>
                  <a:srgbClr val="020202"/>
                </a:solidFill>
              </a:rPr>
            </a:br>
            <a:br>
              <a:rPr lang="en-US" altLang="ko-KR" b="1" dirty="0">
                <a:solidFill>
                  <a:srgbClr val="020202"/>
                </a:solidFill>
              </a:rPr>
            </a:br>
            <a:endParaRPr lang="en-US" altLang="ko-KR" b="1" dirty="0">
              <a:solidFill>
                <a:srgbClr val="020202"/>
              </a:solidFill>
            </a:endParaRPr>
          </a:p>
          <a:p>
            <a:r>
              <a:rPr lang="ko-KR" altLang="en-US" b="1" dirty="0">
                <a:solidFill>
                  <a:srgbClr val="020202"/>
                </a:solidFill>
              </a:rPr>
              <a:t>이를 해결하기 위해 외부 </a:t>
            </a:r>
            <a:r>
              <a:rPr lang="en-US" altLang="ko-KR" b="1" dirty="0">
                <a:solidFill>
                  <a:srgbClr val="020202"/>
                </a:solidFill>
              </a:rPr>
              <a:t>GPU </a:t>
            </a:r>
            <a:r>
              <a:rPr lang="ko-KR" altLang="en-US" b="1" dirty="0">
                <a:solidFill>
                  <a:srgbClr val="020202"/>
                </a:solidFill>
              </a:rPr>
              <a:t>서버를 임대하고</a:t>
            </a:r>
            <a:r>
              <a:rPr lang="en-US" altLang="ko-KR" b="1" dirty="0">
                <a:solidFill>
                  <a:srgbClr val="020202"/>
                </a:solidFill>
              </a:rPr>
              <a:t>, Airflow</a:t>
            </a:r>
            <a:r>
              <a:rPr lang="ko-KR" altLang="en-US" b="1" dirty="0">
                <a:solidFill>
                  <a:srgbClr val="020202"/>
                </a:solidFill>
              </a:rPr>
              <a:t>에서 </a:t>
            </a:r>
            <a:r>
              <a:rPr lang="en-US" altLang="ko-KR" b="1" dirty="0" err="1">
                <a:solidFill>
                  <a:srgbClr val="020202"/>
                </a:solidFill>
              </a:rPr>
              <a:t>SSHOperator</a:t>
            </a:r>
            <a:r>
              <a:rPr lang="ko-KR" altLang="en-US" b="1" dirty="0">
                <a:solidFill>
                  <a:srgbClr val="020202"/>
                </a:solidFill>
              </a:rPr>
              <a:t>를 통해 훈련을 원격 실행하는 방식으로 우회했습니다</a:t>
            </a:r>
            <a:r>
              <a:rPr lang="en-US" altLang="ko-KR" b="1" dirty="0">
                <a:solidFill>
                  <a:srgbClr val="020202"/>
                </a:solidFill>
              </a:rPr>
              <a:t>. </a:t>
            </a:r>
            <a:r>
              <a:rPr lang="ko-KR" altLang="en-US" b="1" dirty="0">
                <a:solidFill>
                  <a:srgbClr val="020202"/>
                </a:solidFill>
              </a:rPr>
              <a:t>그러나 이 방식은 </a:t>
            </a:r>
            <a:r>
              <a:rPr lang="en-US" altLang="ko-KR" b="1" dirty="0">
                <a:solidFill>
                  <a:srgbClr val="020202"/>
                </a:solidFill>
              </a:rPr>
              <a:t>SSH </a:t>
            </a:r>
            <a:r>
              <a:rPr lang="ko-KR" altLang="en-US" b="1" dirty="0">
                <a:solidFill>
                  <a:srgbClr val="020202"/>
                </a:solidFill>
              </a:rPr>
              <a:t>연결이 불안정하거나 세션이 끊길 경우 훈련 자체가 실패하는 등 통신 안정성 문제에 취약했습니다</a:t>
            </a:r>
            <a:r>
              <a:rPr lang="en-US" altLang="ko-KR" b="1" dirty="0">
                <a:solidFill>
                  <a:srgbClr val="020202"/>
                </a:solidFill>
              </a:rPr>
              <a:t>. </a:t>
            </a:r>
            <a:endParaRPr lang="ko-KR" altLang="en-US" b="1" dirty="0">
              <a:solidFill>
                <a:srgbClr val="020202"/>
              </a:solidFill>
            </a:endParaRPr>
          </a:p>
        </p:txBody>
      </p:sp>
      <p:sp>
        <p:nvSpPr>
          <p:cNvPr id="12" name="TextBox 11">
            <a:extLst>
              <a:ext uri="{FF2B5EF4-FFF2-40B4-BE49-F238E27FC236}">
                <a16:creationId xmlns:a16="http://schemas.microsoft.com/office/drawing/2014/main" id="{FC2EC0A6-F5C5-2D48-8378-7D7B7AD1F30B}"/>
              </a:ext>
            </a:extLst>
          </p:cNvPr>
          <p:cNvSpPr txBox="1"/>
          <p:nvPr/>
        </p:nvSpPr>
        <p:spPr>
          <a:xfrm>
            <a:off x="1280688" y="191869"/>
            <a:ext cx="5602496" cy="523220"/>
          </a:xfrm>
          <a:prstGeom prst="rect">
            <a:avLst/>
          </a:prstGeom>
          <a:noFill/>
        </p:spPr>
        <p:txBody>
          <a:bodyPr wrap="none" rtlCol="0">
            <a:spAutoFit/>
          </a:bodyPr>
          <a:lstStyle/>
          <a:p>
            <a:r>
              <a:rPr lang="ko-KR" altLang="en-US" sz="2800" b="1" dirty="0">
                <a:solidFill>
                  <a:schemeClr val="tx1">
                    <a:lumMod val="75000"/>
                  </a:schemeClr>
                </a:solidFill>
                <a:latin typeface="+mn-ea"/>
              </a:rPr>
              <a:t>한계</a:t>
            </a:r>
            <a:r>
              <a:rPr lang="en-US" altLang="ko-KR" sz="2800" b="1" dirty="0">
                <a:solidFill>
                  <a:schemeClr val="tx1">
                    <a:lumMod val="75000"/>
                  </a:schemeClr>
                </a:solidFill>
                <a:latin typeface="+mn-ea"/>
              </a:rPr>
              <a:t>(1): </a:t>
            </a:r>
            <a:r>
              <a:rPr lang="ko-KR" altLang="en-US" sz="2800" b="1" dirty="0">
                <a:solidFill>
                  <a:schemeClr val="tx1">
                    <a:lumMod val="75000"/>
                  </a:schemeClr>
                </a:solidFill>
                <a:latin typeface="+mn-ea"/>
              </a:rPr>
              <a:t>어떤 </a:t>
            </a:r>
            <a:r>
              <a:rPr lang="en-US" altLang="ko-KR" sz="2800" b="1" dirty="0">
                <a:solidFill>
                  <a:schemeClr val="tx1">
                    <a:lumMod val="75000"/>
                  </a:schemeClr>
                </a:solidFill>
                <a:latin typeface="+mn-ea"/>
              </a:rPr>
              <a:t>Operator</a:t>
            </a:r>
            <a:r>
              <a:rPr lang="ko-KR" altLang="en-US" sz="2800" b="1" dirty="0">
                <a:solidFill>
                  <a:schemeClr val="tx1">
                    <a:lumMod val="75000"/>
                  </a:schemeClr>
                </a:solidFill>
                <a:latin typeface="+mn-ea"/>
              </a:rPr>
              <a:t>를 쓸 것인가</a:t>
            </a:r>
          </a:p>
        </p:txBody>
      </p:sp>
    </p:spTree>
    <p:extLst>
      <p:ext uri="{BB962C8B-B14F-4D97-AF65-F5344CB8AC3E}">
        <p14:creationId xmlns:p14="http://schemas.microsoft.com/office/powerpoint/2010/main" val="430943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F3A34-DDE1-E1BF-1015-E5D6389EA1FB}"/>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6DD0C73-8602-7D0B-BA80-D12860FCD36A}"/>
              </a:ext>
            </a:extLst>
          </p:cNvPr>
          <p:cNvSpPr txBox="1"/>
          <p:nvPr/>
        </p:nvSpPr>
        <p:spPr>
          <a:xfrm>
            <a:off x="262461" y="187373"/>
            <a:ext cx="914994" cy="307777"/>
          </a:xfrm>
          <a:prstGeom prst="rect">
            <a:avLst/>
          </a:prstGeom>
          <a:noFill/>
        </p:spPr>
        <p:txBody>
          <a:bodyPr wrap="none" rtlCol="0">
            <a:spAutoFit/>
          </a:bodyPr>
          <a:lstStyle/>
          <a:p>
            <a:r>
              <a:rPr lang="en-US" altLang="ko-KR" sz="1400" b="1" dirty="0">
                <a:solidFill>
                  <a:schemeClr val="tx1">
                    <a:lumMod val="75000"/>
                  </a:schemeClr>
                </a:solidFill>
              </a:rPr>
              <a:t>Part 5   &gt;&gt;</a:t>
            </a:r>
            <a:endParaRPr lang="ko-KR" altLang="en-US" sz="1400" b="1" dirty="0">
              <a:solidFill>
                <a:schemeClr val="tx1">
                  <a:lumMod val="75000"/>
                </a:schemeClr>
              </a:solidFill>
            </a:endParaRPr>
          </a:p>
        </p:txBody>
      </p:sp>
      <p:cxnSp>
        <p:nvCxnSpPr>
          <p:cNvPr id="28" name="직선 연결선 27">
            <a:extLst>
              <a:ext uri="{FF2B5EF4-FFF2-40B4-BE49-F238E27FC236}">
                <a16:creationId xmlns:a16="http://schemas.microsoft.com/office/drawing/2014/main" id="{CCB45589-5473-F219-8F86-7B83D3E26A15}"/>
              </a:ext>
            </a:extLst>
          </p:cNvPr>
          <p:cNvCxnSpPr>
            <a:cxnSpLocks/>
          </p:cNvCxnSpPr>
          <p:nvPr/>
        </p:nvCxnSpPr>
        <p:spPr>
          <a:xfrm>
            <a:off x="1153688" y="724829"/>
            <a:ext cx="1103831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A012B9E8-9B32-DC39-C488-F5136AF009EE}"/>
              </a:ext>
            </a:extLst>
          </p:cNvPr>
          <p:cNvSpPr/>
          <p:nvPr/>
        </p:nvSpPr>
        <p:spPr>
          <a:xfrm>
            <a:off x="1153688" y="3173817"/>
            <a:ext cx="4001751" cy="210725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F6EBFEFD-4AA9-DEC6-7916-1C773FBA2154}"/>
              </a:ext>
            </a:extLst>
          </p:cNvPr>
          <p:cNvSpPr/>
          <p:nvPr/>
        </p:nvSpPr>
        <p:spPr>
          <a:xfrm>
            <a:off x="1153688" y="1289448"/>
            <a:ext cx="4001751" cy="71930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extLst>
              <a:ext uri="{FF2B5EF4-FFF2-40B4-BE49-F238E27FC236}">
                <a16:creationId xmlns:a16="http://schemas.microsoft.com/office/drawing/2014/main" id="{46C2D35D-B2C5-4ECE-AB32-E9686928C15E}"/>
              </a:ext>
            </a:extLst>
          </p:cNvPr>
          <p:cNvSpPr/>
          <p:nvPr/>
        </p:nvSpPr>
        <p:spPr>
          <a:xfrm>
            <a:off x="1153688" y="2201240"/>
            <a:ext cx="4001751" cy="71930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52B60999-B35B-5AE0-2162-5FDBF733CCAD}"/>
              </a:ext>
            </a:extLst>
          </p:cNvPr>
          <p:cNvSpPr/>
          <p:nvPr/>
        </p:nvSpPr>
        <p:spPr>
          <a:xfrm>
            <a:off x="1505740" y="3535962"/>
            <a:ext cx="3297645" cy="592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A74A1F96-A16B-370B-DFFA-F84369655044}"/>
              </a:ext>
            </a:extLst>
          </p:cNvPr>
          <p:cNvSpPr/>
          <p:nvPr/>
        </p:nvSpPr>
        <p:spPr>
          <a:xfrm>
            <a:off x="1505740" y="4417361"/>
            <a:ext cx="3297645" cy="592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0" name="직선 화살표 연결선 9">
            <a:extLst>
              <a:ext uri="{FF2B5EF4-FFF2-40B4-BE49-F238E27FC236}">
                <a16:creationId xmlns:a16="http://schemas.microsoft.com/office/drawing/2014/main" id="{D120E634-E766-5521-5F37-D8A1B882778C}"/>
              </a:ext>
            </a:extLst>
          </p:cNvPr>
          <p:cNvCxnSpPr>
            <a:stCxn id="3" idx="2"/>
            <a:endCxn id="4" idx="0"/>
          </p:cNvCxnSpPr>
          <p:nvPr/>
        </p:nvCxnSpPr>
        <p:spPr>
          <a:xfrm>
            <a:off x="3154564" y="2008750"/>
            <a:ext cx="0" cy="192490"/>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2960A7C9-3D41-65AF-D744-753D8B2CD17D}"/>
              </a:ext>
            </a:extLst>
          </p:cNvPr>
          <p:cNvCxnSpPr>
            <a:cxnSpLocks/>
            <a:stCxn id="4" idx="2"/>
          </p:cNvCxnSpPr>
          <p:nvPr/>
        </p:nvCxnSpPr>
        <p:spPr>
          <a:xfrm>
            <a:off x="3154564" y="2920542"/>
            <a:ext cx="0" cy="253275"/>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768BC8C-228E-1E80-A073-C9C47AE36CB0}"/>
              </a:ext>
            </a:extLst>
          </p:cNvPr>
          <p:cNvSpPr txBox="1"/>
          <p:nvPr/>
        </p:nvSpPr>
        <p:spPr>
          <a:xfrm>
            <a:off x="1912878" y="1464433"/>
            <a:ext cx="2483372" cy="369332"/>
          </a:xfrm>
          <a:prstGeom prst="rect">
            <a:avLst/>
          </a:prstGeom>
          <a:noFill/>
        </p:spPr>
        <p:txBody>
          <a:bodyPr wrap="none" rtlCol="0">
            <a:spAutoFit/>
          </a:bodyPr>
          <a:lstStyle/>
          <a:p>
            <a:pPr algn="ctr"/>
            <a:r>
              <a:rPr lang="ko-KR" altLang="en-US" b="1" dirty="0">
                <a:solidFill>
                  <a:schemeClr val="tx1">
                    <a:lumMod val="75000"/>
                    <a:lumOff val="25000"/>
                  </a:schemeClr>
                </a:solidFill>
              </a:rPr>
              <a:t>가정</a:t>
            </a:r>
            <a:r>
              <a:rPr lang="en-US" altLang="ko-KR" b="1" dirty="0">
                <a:solidFill>
                  <a:schemeClr val="tx1">
                    <a:lumMod val="75000"/>
                    <a:lumOff val="25000"/>
                  </a:schemeClr>
                </a:solidFill>
              </a:rPr>
              <a:t>: </a:t>
            </a:r>
            <a:r>
              <a:rPr lang="ko-KR" altLang="en-US" b="1" dirty="0">
                <a:solidFill>
                  <a:schemeClr val="tx1">
                    <a:lumMod val="75000"/>
                    <a:lumOff val="25000"/>
                  </a:schemeClr>
                </a:solidFill>
              </a:rPr>
              <a:t>하나의 물리 머신</a:t>
            </a:r>
          </a:p>
        </p:txBody>
      </p:sp>
      <p:sp>
        <p:nvSpPr>
          <p:cNvPr id="16" name="TextBox 15">
            <a:extLst>
              <a:ext uri="{FF2B5EF4-FFF2-40B4-BE49-F238E27FC236}">
                <a16:creationId xmlns:a16="http://schemas.microsoft.com/office/drawing/2014/main" id="{8A714673-6A4D-F6D8-6E94-38FF7D7B3084}"/>
              </a:ext>
            </a:extLst>
          </p:cNvPr>
          <p:cNvSpPr txBox="1"/>
          <p:nvPr/>
        </p:nvSpPr>
        <p:spPr>
          <a:xfrm>
            <a:off x="1347824" y="2378983"/>
            <a:ext cx="3613490" cy="369332"/>
          </a:xfrm>
          <a:prstGeom prst="rect">
            <a:avLst/>
          </a:prstGeom>
          <a:noFill/>
        </p:spPr>
        <p:txBody>
          <a:bodyPr wrap="none" rtlCol="0">
            <a:spAutoFit/>
          </a:bodyPr>
          <a:lstStyle/>
          <a:p>
            <a:pPr algn="ctr"/>
            <a:r>
              <a:rPr lang="ko-KR" altLang="en-US" b="1" dirty="0">
                <a:solidFill>
                  <a:schemeClr val="tx1">
                    <a:lumMod val="75000"/>
                    <a:lumOff val="25000"/>
                  </a:schemeClr>
                </a:solidFill>
              </a:rPr>
              <a:t>문제</a:t>
            </a:r>
            <a:r>
              <a:rPr lang="en-US" altLang="ko-KR" b="1" dirty="0">
                <a:solidFill>
                  <a:schemeClr val="tx1">
                    <a:lumMod val="75000"/>
                    <a:lumOff val="25000"/>
                  </a:schemeClr>
                </a:solidFill>
              </a:rPr>
              <a:t>1: Airflow Container</a:t>
            </a:r>
            <a:r>
              <a:rPr lang="ko-KR" altLang="en-US" b="1" dirty="0">
                <a:solidFill>
                  <a:schemeClr val="tx1">
                    <a:lumMod val="75000"/>
                    <a:lumOff val="25000"/>
                  </a:schemeClr>
                </a:solidFill>
              </a:rPr>
              <a:t>에서 </a:t>
            </a:r>
            <a:r>
              <a:rPr lang="en-US" altLang="ko-KR" b="1" dirty="0">
                <a:solidFill>
                  <a:schemeClr val="tx1">
                    <a:lumMod val="75000"/>
                    <a:lumOff val="25000"/>
                  </a:schemeClr>
                </a:solidFill>
              </a:rPr>
              <a:t>GPU?</a:t>
            </a:r>
            <a:endParaRPr lang="ko-KR" altLang="en-US" b="1" dirty="0">
              <a:solidFill>
                <a:schemeClr val="tx1">
                  <a:lumMod val="75000"/>
                  <a:lumOff val="25000"/>
                </a:schemeClr>
              </a:solidFill>
            </a:endParaRPr>
          </a:p>
        </p:txBody>
      </p:sp>
      <p:sp>
        <p:nvSpPr>
          <p:cNvPr id="17" name="TextBox 16">
            <a:extLst>
              <a:ext uri="{FF2B5EF4-FFF2-40B4-BE49-F238E27FC236}">
                <a16:creationId xmlns:a16="http://schemas.microsoft.com/office/drawing/2014/main" id="{4F4CA565-6461-A843-7E25-3C88CE163AD4}"/>
              </a:ext>
            </a:extLst>
          </p:cNvPr>
          <p:cNvSpPr txBox="1"/>
          <p:nvPr/>
        </p:nvSpPr>
        <p:spPr>
          <a:xfrm>
            <a:off x="1566280" y="3634966"/>
            <a:ext cx="3176575" cy="400110"/>
          </a:xfrm>
          <a:prstGeom prst="rect">
            <a:avLst/>
          </a:prstGeom>
          <a:noFill/>
        </p:spPr>
        <p:txBody>
          <a:bodyPr wrap="none" rtlCol="0">
            <a:spAutoFit/>
          </a:bodyPr>
          <a:lstStyle/>
          <a:p>
            <a:pPr algn="ctr"/>
            <a:r>
              <a:rPr lang="ko-KR" altLang="en-US" sz="2000" b="1" dirty="0">
                <a:solidFill>
                  <a:schemeClr val="tx1">
                    <a:lumMod val="75000"/>
                    <a:lumOff val="25000"/>
                  </a:schemeClr>
                </a:solidFill>
              </a:rPr>
              <a:t>문제</a:t>
            </a:r>
            <a:r>
              <a:rPr lang="en-US" altLang="ko-KR" sz="2000" b="1" dirty="0">
                <a:solidFill>
                  <a:schemeClr val="tx1">
                    <a:lumMod val="75000"/>
                    <a:lumOff val="25000"/>
                  </a:schemeClr>
                </a:solidFill>
              </a:rPr>
              <a:t>2: SSH operator</a:t>
            </a:r>
            <a:r>
              <a:rPr lang="ko-KR" altLang="en-US" sz="2000" b="1" dirty="0">
                <a:solidFill>
                  <a:schemeClr val="tx1">
                    <a:lumMod val="75000"/>
                    <a:lumOff val="25000"/>
                  </a:schemeClr>
                </a:solidFill>
              </a:rPr>
              <a:t>로 우회</a:t>
            </a:r>
          </a:p>
        </p:txBody>
      </p:sp>
      <p:sp>
        <p:nvSpPr>
          <p:cNvPr id="20" name="TextBox 19">
            <a:extLst>
              <a:ext uri="{FF2B5EF4-FFF2-40B4-BE49-F238E27FC236}">
                <a16:creationId xmlns:a16="http://schemas.microsoft.com/office/drawing/2014/main" id="{152F3A92-66D1-18B8-8039-221ECA49D143}"/>
              </a:ext>
            </a:extLst>
          </p:cNvPr>
          <p:cNvSpPr txBox="1"/>
          <p:nvPr/>
        </p:nvSpPr>
        <p:spPr>
          <a:xfrm>
            <a:off x="1978602" y="4513676"/>
            <a:ext cx="2351926" cy="400110"/>
          </a:xfrm>
          <a:prstGeom prst="rect">
            <a:avLst/>
          </a:prstGeom>
          <a:noFill/>
        </p:spPr>
        <p:txBody>
          <a:bodyPr wrap="none" rtlCol="0">
            <a:spAutoFit/>
          </a:bodyPr>
          <a:lstStyle/>
          <a:p>
            <a:pPr algn="ctr"/>
            <a:r>
              <a:rPr lang="ko-KR" altLang="en-US" sz="2000" b="1" dirty="0">
                <a:solidFill>
                  <a:schemeClr val="tx1">
                    <a:lumMod val="75000"/>
                    <a:lumOff val="25000"/>
                  </a:schemeClr>
                </a:solidFill>
              </a:rPr>
              <a:t>불안정한 통신 환경</a:t>
            </a:r>
          </a:p>
        </p:txBody>
      </p:sp>
      <p:sp>
        <p:nvSpPr>
          <p:cNvPr id="22" name="직사각형 21">
            <a:extLst>
              <a:ext uri="{FF2B5EF4-FFF2-40B4-BE49-F238E27FC236}">
                <a16:creationId xmlns:a16="http://schemas.microsoft.com/office/drawing/2014/main" id="{001C65C9-9512-7571-7E7A-8EF1E57EC5E3}"/>
              </a:ext>
            </a:extLst>
          </p:cNvPr>
          <p:cNvSpPr/>
          <p:nvPr/>
        </p:nvSpPr>
        <p:spPr>
          <a:xfrm>
            <a:off x="5502045" y="1069651"/>
            <a:ext cx="6152470" cy="49326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None/>
            </a:pPr>
            <a:r>
              <a:rPr lang="en-US" altLang="ko-KR" b="1" dirty="0">
                <a:solidFill>
                  <a:srgbClr val="020202"/>
                </a:solidFill>
              </a:rPr>
              <a:t>Airflow</a:t>
            </a:r>
            <a:r>
              <a:rPr lang="ko-KR" altLang="en-US" b="1" dirty="0">
                <a:solidFill>
                  <a:srgbClr val="020202"/>
                </a:solidFill>
              </a:rPr>
              <a:t>가 컨테이너 환경에서 작동하다 보니</a:t>
            </a:r>
            <a:r>
              <a:rPr lang="en-US" altLang="ko-KR" b="1" dirty="0">
                <a:solidFill>
                  <a:srgbClr val="020202"/>
                </a:solidFill>
              </a:rPr>
              <a:t>, </a:t>
            </a:r>
            <a:r>
              <a:rPr lang="ko-KR" altLang="en-US" b="1" dirty="0">
                <a:solidFill>
                  <a:srgbClr val="020202"/>
                </a:solidFill>
              </a:rPr>
              <a:t>훈련에 필요한 </a:t>
            </a:r>
            <a:r>
              <a:rPr lang="en-US" altLang="ko-KR" b="1" dirty="0">
                <a:solidFill>
                  <a:srgbClr val="020202"/>
                </a:solidFill>
              </a:rPr>
              <a:t>GPU </a:t>
            </a:r>
            <a:r>
              <a:rPr lang="ko-KR" altLang="en-US" b="1" dirty="0">
                <a:solidFill>
                  <a:srgbClr val="020202"/>
                </a:solidFill>
              </a:rPr>
              <a:t>자원을 직접 활용하는 데 한계가 있었습니다</a:t>
            </a:r>
            <a:r>
              <a:rPr lang="en-US" altLang="ko-KR" b="1" dirty="0">
                <a:solidFill>
                  <a:srgbClr val="020202"/>
                </a:solidFill>
              </a:rPr>
              <a:t>. </a:t>
            </a:r>
            <a:r>
              <a:rPr lang="ko-KR" altLang="en-US" b="1" dirty="0">
                <a:solidFill>
                  <a:srgbClr val="020202"/>
                </a:solidFill>
              </a:rPr>
              <a:t>특히 </a:t>
            </a:r>
            <a:r>
              <a:rPr lang="en-US" altLang="ko-KR" b="1" dirty="0" err="1">
                <a:solidFill>
                  <a:srgbClr val="020202"/>
                </a:solidFill>
              </a:rPr>
              <a:t>PyTorch</a:t>
            </a:r>
            <a:r>
              <a:rPr lang="en-US" altLang="ko-KR" b="1" dirty="0">
                <a:solidFill>
                  <a:srgbClr val="020202"/>
                </a:solidFill>
              </a:rPr>
              <a:t>, CUDA </a:t>
            </a:r>
            <a:r>
              <a:rPr lang="ko-KR" altLang="en-US" b="1" dirty="0">
                <a:solidFill>
                  <a:srgbClr val="020202"/>
                </a:solidFill>
              </a:rPr>
              <a:t>등 무거운 라이브러리를 컨테이너에 통합하는 작업은 비효율적이었고</a:t>
            </a:r>
            <a:r>
              <a:rPr lang="en-US" altLang="ko-KR" b="1" dirty="0">
                <a:solidFill>
                  <a:srgbClr val="020202"/>
                </a:solidFill>
              </a:rPr>
              <a:t>, </a:t>
            </a:r>
            <a:r>
              <a:rPr lang="ko-KR" altLang="en-US" b="1" dirty="0">
                <a:solidFill>
                  <a:srgbClr val="020202"/>
                </a:solidFill>
              </a:rPr>
              <a:t>로컬 </a:t>
            </a:r>
            <a:r>
              <a:rPr lang="ko-KR" altLang="en-US" b="1" dirty="0" err="1">
                <a:solidFill>
                  <a:srgbClr val="020202"/>
                </a:solidFill>
              </a:rPr>
              <a:t>머신의</a:t>
            </a:r>
            <a:r>
              <a:rPr lang="ko-KR" altLang="en-US" b="1" dirty="0">
                <a:solidFill>
                  <a:srgbClr val="020202"/>
                </a:solidFill>
              </a:rPr>
              <a:t> </a:t>
            </a:r>
            <a:r>
              <a:rPr lang="en-US" altLang="ko-KR" b="1" dirty="0">
                <a:solidFill>
                  <a:srgbClr val="020202"/>
                </a:solidFill>
              </a:rPr>
              <a:t>8GB VRAM</a:t>
            </a:r>
            <a:r>
              <a:rPr lang="ko-KR" altLang="en-US" b="1" dirty="0">
                <a:solidFill>
                  <a:srgbClr val="020202"/>
                </a:solidFill>
              </a:rPr>
              <a:t>으로는 대규모 언어 모델 훈련을 감당하기 어려웠습니다</a:t>
            </a:r>
            <a:r>
              <a:rPr lang="en-US" altLang="ko-KR" b="1" dirty="0">
                <a:solidFill>
                  <a:srgbClr val="020202"/>
                </a:solidFill>
              </a:rPr>
              <a:t>.</a:t>
            </a:r>
            <a:br>
              <a:rPr lang="en-US" altLang="ko-KR" b="1" dirty="0">
                <a:solidFill>
                  <a:srgbClr val="020202"/>
                </a:solidFill>
              </a:rPr>
            </a:br>
            <a:br>
              <a:rPr lang="en-US" altLang="ko-KR" b="1" dirty="0">
                <a:solidFill>
                  <a:srgbClr val="020202"/>
                </a:solidFill>
              </a:rPr>
            </a:br>
            <a:endParaRPr lang="en-US" altLang="ko-KR" b="1" dirty="0">
              <a:solidFill>
                <a:srgbClr val="020202"/>
              </a:solidFill>
            </a:endParaRPr>
          </a:p>
          <a:p>
            <a:r>
              <a:rPr lang="ko-KR" altLang="en-US" b="1" dirty="0">
                <a:solidFill>
                  <a:srgbClr val="020202"/>
                </a:solidFill>
              </a:rPr>
              <a:t>이를 해결하기 위해 외부 </a:t>
            </a:r>
            <a:r>
              <a:rPr lang="en-US" altLang="ko-KR" b="1" dirty="0">
                <a:solidFill>
                  <a:srgbClr val="020202"/>
                </a:solidFill>
              </a:rPr>
              <a:t>GPU </a:t>
            </a:r>
            <a:r>
              <a:rPr lang="ko-KR" altLang="en-US" b="1" dirty="0">
                <a:solidFill>
                  <a:srgbClr val="020202"/>
                </a:solidFill>
              </a:rPr>
              <a:t>서버를 임대하고</a:t>
            </a:r>
            <a:r>
              <a:rPr lang="en-US" altLang="ko-KR" b="1" dirty="0">
                <a:solidFill>
                  <a:srgbClr val="020202"/>
                </a:solidFill>
              </a:rPr>
              <a:t>, Airflow</a:t>
            </a:r>
            <a:r>
              <a:rPr lang="ko-KR" altLang="en-US" b="1" dirty="0">
                <a:solidFill>
                  <a:srgbClr val="020202"/>
                </a:solidFill>
              </a:rPr>
              <a:t>에서 </a:t>
            </a:r>
            <a:r>
              <a:rPr lang="en-US" altLang="ko-KR" b="1" dirty="0" err="1">
                <a:solidFill>
                  <a:srgbClr val="020202"/>
                </a:solidFill>
              </a:rPr>
              <a:t>SSHOperator</a:t>
            </a:r>
            <a:r>
              <a:rPr lang="ko-KR" altLang="en-US" b="1" dirty="0">
                <a:solidFill>
                  <a:srgbClr val="020202"/>
                </a:solidFill>
              </a:rPr>
              <a:t>를 통해 훈련을 원격 실행하는 방식으로 우회했습니다</a:t>
            </a:r>
            <a:r>
              <a:rPr lang="en-US" altLang="ko-KR" b="1" dirty="0">
                <a:solidFill>
                  <a:srgbClr val="020202"/>
                </a:solidFill>
              </a:rPr>
              <a:t>. </a:t>
            </a:r>
            <a:r>
              <a:rPr lang="ko-KR" altLang="en-US" b="1" dirty="0">
                <a:solidFill>
                  <a:srgbClr val="020202"/>
                </a:solidFill>
              </a:rPr>
              <a:t>그러나 이 방식은 </a:t>
            </a:r>
            <a:r>
              <a:rPr lang="en-US" altLang="ko-KR" b="1" dirty="0">
                <a:solidFill>
                  <a:srgbClr val="020202"/>
                </a:solidFill>
              </a:rPr>
              <a:t>SSH </a:t>
            </a:r>
            <a:r>
              <a:rPr lang="ko-KR" altLang="en-US" b="1" dirty="0">
                <a:solidFill>
                  <a:srgbClr val="020202"/>
                </a:solidFill>
              </a:rPr>
              <a:t>연결이 불안정하거나 세션이 끊길 경우 훈련 자체가 실패하는 등 통신 안정성 문제에 취약했습니다</a:t>
            </a:r>
            <a:r>
              <a:rPr lang="en-US" altLang="ko-KR" b="1" dirty="0">
                <a:solidFill>
                  <a:srgbClr val="020202"/>
                </a:solidFill>
              </a:rPr>
              <a:t>. </a:t>
            </a:r>
            <a:endParaRPr lang="ko-KR" altLang="en-US" b="1" dirty="0">
              <a:solidFill>
                <a:srgbClr val="020202"/>
              </a:solidFill>
            </a:endParaRPr>
          </a:p>
        </p:txBody>
      </p:sp>
      <p:sp>
        <p:nvSpPr>
          <p:cNvPr id="12" name="TextBox 11">
            <a:extLst>
              <a:ext uri="{FF2B5EF4-FFF2-40B4-BE49-F238E27FC236}">
                <a16:creationId xmlns:a16="http://schemas.microsoft.com/office/drawing/2014/main" id="{10897AB3-839D-13EF-DD32-A413F2399FD7}"/>
              </a:ext>
            </a:extLst>
          </p:cNvPr>
          <p:cNvSpPr txBox="1"/>
          <p:nvPr/>
        </p:nvSpPr>
        <p:spPr>
          <a:xfrm>
            <a:off x="1280688" y="191869"/>
            <a:ext cx="5602496" cy="523220"/>
          </a:xfrm>
          <a:prstGeom prst="rect">
            <a:avLst/>
          </a:prstGeom>
          <a:noFill/>
        </p:spPr>
        <p:txBody>
          <a:bodyPr wrap="none" rtlCol="0">
            <a:spAutoFit/>
          </a:bodyPr>
          <a:lstStyle/>
          <a:p>
            <a:r>
              <a:rPr lang="ko-KR" altLang="en-US" sz="2800" b="1" dirty="0">
                <a:solidFill>
                  <a:schemeClr val="tx1">
                    <a:lumMod val="75000"/>
                  </a:schemeClr>
                </a:solidFill>
                <a:latin typeface="+mn-ea"/>
              </a:rPr>
              <a:t>한계</a:t>
            </a:r>
            <a:r>
              <a:rPr lang="en-US" altLang="ko-KR" sz="2800" b="1" dirty="0">
                <a:solidFill>
                  <a:schemeClr val="tx1">
                    <a:lumMod val="75000"/>
                  </a:schemeClr>
                </a:solidFill>
                <a:latin typeface="+mn-ea"/>
              </a:rPr>
              <a:t>(1): </a:t>
            </a:r>
            <a:r>
              <a:rPr lang="ko-KR" altLang="en-US" sz="2800" b="1" dirty="0">
                <a:solidFill>
                  <a:schemeClr val="tx1">
                    <a:lumMod val="75000"/>
                  </a:schemeClr>
                </a:solidFill>
                <a:latin typeface="+mn-ea"/>
              </a:rPr>
              <a:t>어떤 </a:t>
            </a:r>
            <a:r>
              <a:rPr lang="en-US" altLang="ko-KR" sz="2800" b="1" dirty="0">
                <a:solidFill>
                  <a:schemeClr val="tx1">
                    <a:lumMod val="75000"/>
                  </a:schemeClr>
                </a:solidFill>
                <a:latin typeface="+mn-ea"/>
              </a:rPr>
              <a:t>Operator</a:t>
            </a:r>
            <a:r>
              <a:rPr lang="ko-KR" altLang="en-US" sz="2800" b="1" dirty="0">
                <a:solidFill>
                  <a:schemeClr val="tx1">
                    <a:lumMod val="75000"/>
                  </a:schemeClr>
                </a:solidFill>
                <a:latin typeface="+mn-ea"/>
              </a:rPr>
              <a:t>를 쓸 것인가</a:t>
            </a:r>
          </a:p>
        </p:txBody>
      </p:sp>
      <p:pic>
        <p:nvPicPr>
          <p:cNvPr id="7" name="그림 6">
            <a:extLst>
              <a:ext uri="{FF2B5EF4-FFF2-40B4-BE49-F238E27FC236}">
                <a16:creationId xmlns:a16="http://schemas.microsoft.com/office/drawing/2014/main" id="{AD7A39CE-AA50-9188-5AF6-CB42CE2ABA23}"/>
              </a:ext>
            </a:extLst>
          </p:cNvPr>
          <p:cNvPicPr>
            <a:picLocks noChangeAspect="1"/>
          </p:cNvPicPr>
          <p:nvPr/>
        </p:nvPicPr>
        <p:blipFill>
          <a:blip r:embed="rId2"/>
          <a:stretch>
            <a:fillRect/>
          </a:stretch>
        </p:blipFill>
        <p:spPr>
          <a:xfrm>
            <a:off x="270449" y="0"/>
            <a:ext cx="11651102" cy="6858000"/>
          </a:xfrm>
          <a:prstGeom prst="rect">
            <a:avLst/>
          </a:prstGeom>
        </p:spPr>
      </p:pic>
      <p:sp>
        <p:nvSpPr>
          <p:cNvPr id="11" name="직사각형 10">
            <a:extLst>
              <a:ext uri="{FF2B5EF4-FFF2-40B4-BE49-F238E27FC236}">
                <a16:creationId xmlns:a16="http://schemas.microsoft.com/office/drawing/2014/main" id="{3DEBE877-7F89-99C9-569E-DF4AFB685397}"/>
              </a:ext>
            </a:extLst>
          </p:cNvPr>
          <p:cNvSpPr/>
          <p:nvPr/>
        </p:nvSpPr>
        <p:spPr>
          <a:xfrm>
            <a:off x="3848124" y="3429000"/>
            <a:ext cx="7924775" cy="282654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66332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713424-B330-C24F-110C-1C6F04A69702}"/>
              </a:ext>
            </a:extLst>
          </p:cNvPr>
          <p:cNvSpPr txBox="1"/>
          <p:nvPr/>
        </p:nvSpPr>
        <p:spPr>
          <a:xfrm>
            <a:off x="262461" y="187373"/>
            <a:ext cx="923330" cy="307777"/>
          </a:xfrm>
          <a:prstGeom prst="rect">
            <a:avLst/>
          </a:prstGeom>
          <a:noFill/>
        </p:spPr>
        <p:txBody>
          <a:bodyPr wrap="none" rtlCol="0">
            <a:spAutoFit/>
          </a:bodyPr>
          <a:lstStyle/>
          <a:p>
            <a:r>
              <a:rPr lang="en-US" altLang="ko-KR" sz="1400" b="1" dirty="0">
                <a:solidFill>
                  <a:schemeClr val="tx1">
                    <a:lumMod val="75000"/>
                  </a:schemeClr>
                </a:solidFill>
              </a:rPr>
              <a:t>Part 5   &gt;&gt;</a:t>
            </a:r>
            <a:endParaRPr lang="ko-KR" altLang="en-US" sz="1400" b="1" dirty="0">
              <a:solidFill>
                <a:schemeClr val="tx1">
                  <a:lumMod val="75000"/>
                </a:schemeClr>
              </a:solidFill>
            </a:endParaRPr>
          </a:p>
        </p:txBody>
      </p:sp>
      <p:grpSp>
        <p:nvGrpSpPr>
          <p:cNvPr id="14" name="그룹 13">
            <a:extLst>
              <a:ext uri="{FF2B5EF4-FFF2-40B4-BE49-F238E27FC236}">
                <a16:creationId xmlns:a16="http://schemas.microsoft.com/office/drawing/2014/main" id="{3FA303F8-3AD0-B990-AF72-694D1C28F2D7}"/>
              </a:ext>
            </a:extLst>
          </p:cNvPr>
          <p:cNvGrpSpPr/>
          <p:nvPr/>
        </p:nvGrpSpPr>
        <p:grpSpPr>
          <a:xfrm>
            <a:off x="8061960" y="847829"/>
            <a:ext cx="3886200" cy="5522489"/>
            <a:chOff x="8138160" y="954509"/>
            <a:chExt cx="3886200" cy="5522489"/>
          </a:xfrm>
        </p:grpSpPr>
        <p:sp>
          <p:nvSpPr>
            <p:cNvPr id="11" name="직사각형 10">
              <a:extLst>
                <a:ext uri="{FF2B5EF4-FFF2-40B4-BE49-F238E27FC236}">
                  <a16:creationId xmlns:a16="http://schemas.microsoft.com/office/drawing/2014/main" id="{D068DED1-529E-2BE0-4FD0-2832A996E256}"/>
                </a:ext>
              </a:extLst>
            </p:cNvPr>
            <p:cNvSpPr/>
            <p:nvPr/>
          </p:nvSpPr>
          <p:spPr>
            <a:xfrm>
              <a:off x="8138160" y="954509"/>
              <a:ext cx="3886200" cy="55224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1B11069C-E922-8057-1C7E-23E7B0A27D90}"/>
                </a:ext>
              </a:extLst>
            </p:cNvPr>
            <p:cNvSpPr/>
            <p:nvPr/>
          </p:nvSpPr>
          <p:spPr>
            <a:xfrm>
              <a:off x="8346040" y="1452702"/>
              <a:ext cx="3470441" cy="3399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rgbClr val="020202"/>
                  </a:solidFill>
                </a:rPr>
                <a:t>1.</a:t>
              </a:r>
              <a:r>
                <a:rPr lang="ko-KR" altLang="en-US" b="1" dirty="0">
                  <a:solidFill>
                    <a:srgbClr val="020202"/>
                  </a:solidFill>
                </a:rPr>
                <a:t> </a:t>
              </a:r>
              <a:r>
                <a:rPr lang="en-US" altLang="ko-KR" b="1" dirty="0">
                  <a:solidFill>
                    <a:srgbClr val="020202"/>
                  </a:solidFill>
                </a:rPr>
                <a:t>SSH</a:t>
              </a:r>
              <a:r>
                <a:rPr lang="ko-KR" altLang="en-US" b="1" dirty="0">
                  <a:solidFill>
                    <a:srgbClr val="020202"/>
                  </a:solidFill>
                </a:rPr>
                <a:t>는 단방향 비저장성 통신 방식입니다</a:t>
              </a:r>
              <a:r>
                <a:rPr lang="en-US" altLang="ko-KR" b="1" dirty="0">
                  <a:solidFill>
                    <a:srgbClr val="020202"/>
                  </a:solidFill>
                </a:rPr>
                <a:t>.</a:t>
              </a:r>
              <a:br>
                <a:rPr lang="en-US" altLang="ko-KR" b="1" dirty="0">
                  <a:solidFill>
                    <a:srgbClr val="020202"/>
                  </a:solidFill>
                </a:rPr>
              </a:br>
              <a:br>
                <a:rPr lang="en-US" altLang="ko-KR" b="1" dirty="0">
                  <a:solidFill>
                    <a:srgbClr val="020202"/>
                  </a:solidFill>
                </a:rPr>
              </a:br>
              <a:r>
                <a:rPr lang="en-US" altLang="ko-KR" b="1" dirty="0">
                  <a:solidFill>
                    <a:srgbClr val="020202"/>
                  </a:solidFill>
                </a:rPr>
                <a:t>2. </a:t>
              </a:r>
              <a:r>
                <a:rPr lang="ko-KR" altLang="en-US" b="1" dirty="0">
                  <a:solidFill>
                    <a:srgbClr val="020202"/>
                  </a:solidFill>
                </a:rPr>
                <a:t>그러나 훈련이 잘 되고 있는지 수시로 </a:t>
              </a:r>
              <a:r>
                <a:rPr lang="ko-KR" altLang="en-US" b="1" dirty="0" err="1">
                  <a:solidFill>
                    <a:srgbClr val="020202"/>
                  </a:solidFill>
                </a:rPr>
                <a:t>점검해야하고</a:t>
              </a:r>
              <a:r>
                <a:rPr lang="ko-KR" altLang="en-US" b="1" dirty="0">
                  <a:solidFill>
                    <a:srgbClr val="020202"/>
                  </a:solidFill>
                </a:rPr>
                <a:t> 통신이 끊겼을 때 다시 연결을 </a:t>
              </a:r>
              <a:r>
                <a:rPr lang="ko-KR" altLang="en-US" b="1" dirty="0" err="1">
                  <a:solidFill>
                    <a:srgbClr val="020202"/>
                  </a:solidFill>
                </a:rPr>
                <a:t>하는등의</a:t>
              </a:r>
              <a:r>
                <a:rPr lang="ko-KR" altLang="en-US" b="1" dirty="0">
                  <a:solidFill>
                    <a:srgbClr val="020202"/>
                  </a:solidFill>
                </a:rPr>
                <a:t> 로직이 필요합니다</a:t>
              </a:r>
              <a:r>
                <a:rPr lang="en-US" altLang="ko-KR" b="1" dirty="0">
                  <a:solidFill>
                    <a:srgbClr val="020202"/>
                  </a:solidFill>
                </a:rPr>
                <a:t>. </a:t>
              </a:r>
              <a:br>
                <a:rPr lang="en-US" altLang="ko-KR" b="1" dirty="0">
                  <a:solidFill>
                    <a:srgbClr val="020202"/>
                  </a:solidFill>
                </a:rPr>
              </a:br>
              <a:br>
                <a:rPr lang="en-US" altLang="ko-KR" b="1" dirty="0">
                  <a:solidFill>
                    <a:srgbClr val="020202"/>
                  </a:solidFill>
                </a:rPr>
              </a:br>
              <a:r>
                <a:rPr lang="en-US" altLang="ko-KR" b="1" dirty="0">
                  <a:solidFill>
                    <a:srgbClr val="020202"/>
                  </a:solidFill>
                </a:rPr>
                <a:t>3. </a:t>
              </a:r>
              <a:r>
                <a:rPr lang="ko-KR" altLang="en-US" b="1" dirty="0">
                  <a:solidFill>
                    <a:srgbClr val="020202"/>
                  </a:solidFill>
                </a:rPr>
                <a:t>이러한 특성은 </a:t>
              </a:r>
              <a:r>
                <a:rPr lang="en-US" altLang="ko-KR" b="1" dirty="0">
                  <a:solidFill>
                    <a:srgbClr val="020202"/>
                  </a:solidFill>
                </a:rPr>
                <a:t>ssh </a:t>
              </a:r>
              <a:r>
                <a:rPr lang="ko-KR" altLang="en-US" b="1" dirty="0">
                  <a:solidFill>
                    <a:srgbClr val="020202"/>
                  </a:solidFill>
                </a:rPr>
                <a:t>통신 방식에 부적합합니다</a:t>
              </a:r>
              <a:r>
                <a:rPr lang="en-US" altLang="ko-KR" b="1" dirty="0">
                  <a:solidFill>
                    <a:srgbClr val="020202"/>
                  </a:solidFill>
                </a:rPr>
                <a:t>.</a:t>
              </a:r>
              <a:endParaRPr lang="ko-KR" altLang="en-US" b="1" dirty="0">
                <a:solidFill>
                  <a:srgbClr val="020202"/>
                </a:solidFill>
              </a:endParaRPr>
            </a:p>
            <a:p>
              <a:pPr algn="ctr"/>
              <a:endParaRPr lang="ko-KR" altLang="en-US" b="1" dirty="0"/>
            </a:p>
          </p:txBody>
        </p:sp>
        <p:sp>
          <p:nvSpPr>
            <p:cNvPr id="24" name="TextBox 23">
              <a:extLst>
                <a:ext uri="{FF2B5EF4-FFF2-40B4-BE49-F238E27FC236}">
                  <a16:creationId xmlns:a16="http://schemas.microsoft.com/office/drawing/2014/main" id="{6A47CD33-61F6-2E4E-2B02-913AD489DEAD}"/>
                </a:ext>
              </a:extLst>
            </p:cNvPr>
            <p:cNvSpPr txBox="1"/>
            <p:nvPr/>
          </p:nvSpPr>
          <p:spPr>
            <a:xfrm>
              <a:off x="9398393" y="5296769"/>
              <a:ext cx="1365743" cy="653913"/>
            </a:xfrm>
            <a:prstGeom prst="rect">
              <a:avLst/>
            </a:prstGeom>
            <a:noFill/>
          </p:spPr>
          <p:txBody>
            <a:bodyPr wrap="none" rtlCol="0">
              <a:spAutoFit/>
            </a:bodyPr>
            <a:lstStyle/>
            <a:p>
              <a:pPr algn="ctr"/>
              <a:r>
                <a:rPr lang="en-US" altLang="ko-KR" sz="2400" spc="-300" dirty="0">
                  <a:solidFill>
                    <a:schemeClr val="bg1"/>
                  </a:solidFill>
                </a:rPr>
                <a:t>SSH</a:t>
              </a:r>
              <a:r>
                <a:rPr lang="ko-KR" altLang="en-US" sz="2400" spc="-300" dirty="0">
                  <a:solidFill>
                    <a:schemeClr val="bg1"/>
                  </a:solidFill>
                </a:rPr>
                <a:t>의 부적합성</a:t>
              </a:r>
            </a:p>
          </p:txBody>
        </p:sp>
      </p:grpSp>
      <p:cxnSp>
        <p:nvCxnSpPr>
          <p:cNvPr id="28" name="직선 연결선 27">
            <a:extLst>
              <a:ext uri="{FF2B5EF4-FFF2-40B4-BE49-F238E27FC236}">
                <a16:creationId xmlns:a16="http://schemas.microsoft.com/office/drawing/2014/main" id="{E990BC48-D523-39A2-97D5-6A8D3F376D33}"/>
              </a:ext>
            </a:extLst>
          </p:cNvPr>
          <p:cNvCxnSpPr>
            <a:cxnSpLocks/>
          </p:cNvCxnSpPr>
          <p:nvPr/>
        </p:nvCxnSpPr>
        <p:spPr>
          <a:xfrm>
            <a:off x="1153688" y="724829"/>
            <a:ext cx="1103831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pic>
        <p:nvPicPr>
          <p:cNvPr id="7" name="그림 6">
            <a:extLst>
              <a:ext uri="{FF2B5EF4-FFF2-40B4-BE49-F238E27FC236}">
                <a16:creationId xmlns:a16="http://schemas.microsoft.com/office/drawing/2014/main" id="{95F573A6-655B-25A8-98BC-71A30D902967}"/>
              </a:ext>
            </a:extLst>
          </p:cNvPr>
          <p:cNvPicPr>
            <a:picLocks noChangeAspect="1"/>
          </p:cNvPicPr>
          <p:nvPr/>
        </p:nvPicPr>
        <p:blipFill>
          <a:blip r:embed="rId2"/>
          <a:stretch>
            <a:fillRect/>
          </a:stretch>
        </p:blipFill>
        <p:spPr>
          <a:xfrm>
            <a:off x="163952" y="1936625"/>
            <a:ext cx="7765024" cy="3684269"/>
          </a:xfrm>
          <a:prstGeom prst="rect">
            <a:avLst/>
          </a:prstGeom>
        </p:spPr>
      </p:pic>
      <p:sp>
        <p:nvSpPr>
          <p:cNvPr id="10" name="TextBox 9">
            <a:extLst>
              <a:ext uri="{FF2B5EF4-FFF2-40B4-BE49-F238E27FC236}">
                <a16:creationId xmlns:a16="http://schemas.microsoft.com/office/drawing/2014/main" id="{0BC5D556-3E8B-AB37-E3D1-014F6527D909}"/>
              </a:ext>
            </a:extLst>
          </p:cNvPr>
          <p:cNvSpPr txBox="1"/>
          <p:nvPr/>
        </p:nvSpPr>
        <p:spPr>
          <a:xfrm>
            <a:off x="1280688" y="191869"/>
            <a:ext cx="4733988" cy="523220"/>
          </a:xfrm>
          <a:prstGeom prst="rect">
            <a:avLst/>
          </a:prstGeom>
          <a:noFill/>
        </p:spPr>
        <p:txBody>
          <a:bodyPr wrap="none" rtlCol="0">
            <a:spAutoFit/>
          </a:bodyPr>
          <a:lstStyle/>
          <a:p>
            <a:r>
              <a:rPr lang="ko-KR" altLang="en-US" sz="2800" b="1" dirty="0">
                <a:solidFill>
                  <a:schemeClr val="tx1">
                    <a:lumMod val="75000"/>
                  </a:schemeClr>
                </a:solidFill>
                <a:latin typeface="+mn-ea"/>
              </a:rPr>
              <a:t>한계</a:t>
            </a:r>
            <a:r>
              <a:rPr lang="en-US" altLang="ko-KR" sz="2800" b="1" dirty="0">
                <a:solidFill>
                  <a:schemeClr val="tx1">
                    <a:lumMod val="75000"/>
                  </a:schemeClr>
                </a:solidFill>
                <a:latin typeface="+mn-ea"/>
              </a:rPr>
              <a:t>(2): SSH </a:t>
            </a:r>
            <a:r>
              <a:rPr lang="ko-KR" altLang="en-US" sz="2800" b="1" dirty="0">
                <a:solidFill>
                  <a:schemeClr val="tx1">
                    <a:lumMod val="75000"/>
                  </a:schemeClr>
                </a:solidFill>
                <a:latin typeface="+mn-ea"/>
              </a:rPr>
              <a:t>통신의 불안정성</a:t>
            </a:r>
          </a:p>
        </p:txBody>
      </p:sp>
      <p:sp>
        <p:nvSpPr>
          <p:cNvPr id="13" name="직사각형 12">
            <a:extLst>
              <a:ext uri="{FF2B5EF4-FFF2-40B4-BE49-F238E27FC236}">
                <a16:creationId xmlns:a16="http://schemas.microsoft.com/office/drawing/2014/main" id="{94C1C68D-0B43-07DF-7495-9088BC7371CC}"/>
              </a:ext>
            </a:extLst>
          </p:cNvPr>
          <p:cNvSpPr/>
          <p:nvPr/>
        </p:nvSpPr>
        <p:spPr>
          <a:xfrm>
            <a:off x="163953" y="2644141"/>
            <a:ext cx="7765024" cy="5638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7611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40685-989E-FBAE-26E9-06303C1CD9AB}"/>
            </a:ext>
          </a:extLst>
        </p:cNvPr>
        <p:cNvGrpSpPr/>
        <p:nvPr/>
      </p:nvGrpSpPr>
      <p:grpSpPr>
        <a:xfrm>
          <a:off x="0" y="0"/>
          <a:ext cx="0" cy="0"/>
          <a:chOff x="0" y="0"/>
          <a:chExt cx="0" cy="0"/>
        </a:xfrm>
      </p:grpSpPr>
      <p:pic>
        <p:nvPicPr>
          <p:cNvPr id="3" name="그림 2">
            <a:extLst>
              <a:ext uri="{FF2B5EF4-FFF2-40B4-BE49-F238E27FC236}">
                <a16:creationId xmlns:a16="http://schemas.microsoft.com/office/drawing/2014/main" id="{BB57BCBE-A7D3-1D72-EBE4-BB8A4947F6D6}"/>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직사각형 4">
            <a:extLst>
              <a:ext uri="{FF2B5EF4-FFF2-40B4-BE49-F238E27FC236}">
                <a16:creationId xmlns:a16="http://schemas.microsoft.com/office/drawing/2014/main" id="{07D30025-F6C2-7A4A-F939-7E31484AFB7C}"/>
              </a:ext>
            </a:extLst>
          </p:cNvPr>
          <p:cNvSpPr/>
          <p:nvPr/>
        </p:nvSpPr>
        <p:spPr>
          <a:xfrm>
            <a:off x="0" y="0"/>
            <a:ext cx="12192000" cy="6858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2883F01D-7912-3D92-E1CC-9CA82B6D961E}"/>
              </a:ext>
            </a:extLst>
          </p:cNvPr>
          <p:cNvSpPr txBox="1"/>
          <p:nvPr/>
        </p:nvSpPr>
        <p:spPr>
          <a:xfrm>
            <a:off x="1232265" y="2105561"/>
            <a:ext cx="9727471" cy="2646878"/>
          </a:xfrm>
          <a:prstGeom prst="rect">
            <a:avLst/>
          </a:prstGeom>
          <a:noFill/>
        </p:spPr>
        <p:txBody>
          <a:bodyPr wrap="none" rtlCol="0">
            <a:spAutoFit/>
          </a:bodyPr>
          <a:lstStyle/>
          <a:p>
            <a:pPr algn="ctr"/>
            <a:r>
              <a:rPr lang="en-US" altLang="ko-KR" sz="16600" b="1" dirty="0">
                <a:solidFill>
                  <a:schemeClr val="bg1"/>
                </a:solidFill>
              </a:rPr>
              <a:t>Part1.</a:t>
            </a:r>
            <a:r>
              <a:rPr lang="ko-KR" altLang="en-US" sz="16600" b="1" dirty="0">
                <a:solidFill>
                  <a:schemeClr val="bg1"/>
                </a:solidFill>
              </a:rPr>
              <a:t>개요</a:t>
            </a:r>
          </a:p>
        </p:txBody>
      </p:sp>
      <p:sp>
        <p:nvSpPr>
          <p:cNvPr id="6" name="TextBox 5">
            <a:extLst>
              <a:ext uri="{FF2B5EF4-FFF2-40B4-BE49-F238E27FC236}">
                <a16:creationId xmlns:a16="http://schemas.microsoft.com/office/drawing/2014/main" id="{6B17303A-9761-9D62-684D-36C5EA863DD8}"/>
              </a:ext>
            </a:extLst>
          </p:cNvPr>
          <p:cNvSpPr txBox="1"/>
          <p:nvPr/>
        </p:nvSpPr>
        <p:spPr>
          <a:xfrm>
            <a:off x="9998245" y="6578779"/>
            <a:ext cx="2194833" cy="230832"/>
          </a:xfrm>
          <a:prstGeom prst="rect">
            <a:avLst/>
          </a:prstGeom>
          <a:noFill/>
        </p:spPr>
        <p:txBody>
          <a:bodyPr wrap="none" rtlCol="0">
            <a:spAutoFit/>
          </a:bodyPr>
          <a:lstStyle/>
          <a:p>
            <a:pPr algn="r"/>
            <a:r>
              <a:rPr lang="en-US" altLang="ko-KR" sz="900" dirty="0">
                <a:solidFill>
                  <a:schemeClr val="bg1"/>
                </a:solidFill>
                <a:latin typeface="Arial" panose="020B0604020202020204" pitchFamily="34" charset="0"/>
                <a:cs typeface="Arial" panose="020B0604020202020204" pitchFamily="34" charset="0"/>
              </a:rPr>
              <a:t>ⓒSaebyeol Yu.</a:t>
            </a:r>
            <a:r>
              <a:rPr lang="ko-KR" altLang="en-US" sz="900" dirty="0">
                <a:solidFill>
                  <a:schemeClr val="bg1"/>
                </a:solidFill>
                <a:latin typeface="Arial" panose="020B0604020202020204" pitchFamily="34" charset="0"/>
                <a:cs typeface="Arial" panose="020B0604020202020204" pitchFamily="34" charset="0"/>
              </a:rPr>
              <a:t> </a:t>
            </a:r>
            <a:r>
              <a:rPr lang="en-US" altLang="ko-KR" sz="900" dirty="0" err="1">
                <a:solidFill>
                  <a:schemeClr val="bg1"/>
                </a:solidFill>
                <a:latin typeface="Arial" panose="020B0604020202020204" pitchFamily="34" charset="0"/>
                <a:cs typeface="Arial" panose="020B0604020202020204" pitchFamily="34" charset="0"/>
              </a:rPr>
              <a:t>Saebyeol’s</a:t>
            </a:r>
            <a:r>
              <a:rPr lang="ko-KR" altLang="en-US" sz="900" dirty="0">
                <a:solidFill>
                  <a:schemeClr val="bg1"/>
                </a:solidFill>
                <a:latin typeface="Arial" panose="020B0604020202020204" pitchFamily="34" charset="0"/>
                <a:cs typeface="Arial" panose="020B0604020202020204" pitchFamily="34" charset="0"/>
              </a:rPr>
              <a:t> </a:t>
            </a:r>
            <a:r>
              <a:rPr lang="en-US" altLang="ko-KR" sz="900" dirty="0">
                <a:solidFill>
                  <a:schemeClr val="bg1"/>
                </a:solidFill>
                <a:latin typeface="Arial" panose="020B0604020202020204" pitchFamily="34" charset="0"/>
                <a:cs typeface="Arial" panose="020B0604020202020204" pitchFamily="34" charset="0"/>
              </a:rPr>
              <a:t>PowerPoint</a:t>
            </a:r>
            <a:endParaRPr lang="ko-KR" altLang="en-US" sz="9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92166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713424-B330-C24F-110C-1C6F04A69702}"/>
              </a:ext>
            </a:extLst>
          </p:cNvPr>
          <p:cNvSpPr txBox="1"/>
          <p:nvPr/>
        </p:nvSpPr>
        <p:spPr>
          <a:xfrm>
            <a:off x="262461" y="187373"/>
            <a:ext cx="874920" cy="307777"/>
          </a:xfrm>
          <a:prstGeom prst="rect">
            <a:avLst/>
          </a:prstGeom>
          <a:noFill/>
        </p:spPr>
        <p:txBody>
          <a:bodyPr wrap="none" rtlCol="0">
            <a:spAutoFit/>
          </a:bodyPr>
          <a:lstStyle/>
          <a:p>
            <a:r>
              <a:rPr lang="en-US" altLang="ko-KR" sz="1400" b="1" dirty="0">
                <a:solidFill>
                  <a:schemeClr val="tx1">
                    <a:lumMod val="75000"/>
                  </a:schemeClr>
                </a:solidFill>
              </a:rPr>
              <a:t>Part 5  &gt;&gt;</a:t>
            </a:r>
            <a:endParaRPr lang="ko-KR" altLang="en-US" sz="1400" b="1" dirty="0">
              <a:solidFill>
                <a:schemeClr val="tx1">
                  <a:lumMod val="75000"/>
                </a:schemeClr>
              </a:solidFill>
            </a:endParaRPr>
          </a:p>
        </p:txBody>
      </p:sp>
      <p:cxnSp>
        <p:nvCxnSpPr>
          <p:cNvPr id="28" name="직선 연결선 27">
            <a:extLst>
              <a:ext uri="{FF2B5EF4-FFF2-40B4-BE49-F238E27FC236}">
                <a16:creationId xmlns:a16="http://schemas.microsoft.com/office/drawing/2014/main" id="{E990BC48-D523-39A2-97D5-6A8D3F376D33}"/>
              </a:ext>
            </a:extLst>
          </p:cNvPr>
          <p:cNvCxnSpPr>
            <a:cxnSpLocks/>
          </p:cNvCxnSpPr>
          <p:nvPr/>
        </p:nvCxnSpPr>
        <p:spPr>
          <a:xfrm>
            <a:off x="1153688" y="724829"/>
            <a:ext cx="1103831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E1C6588-D0B6-D93B-7EF8-59D6226B4457}"/>
              </a:ext>
            </a:extLst>
          </p:cNvPr>
          <p:cNvSpPr txBox="1"/>
          <p:nvPr/>
        </p:nvSpPr>
        <p:spPr>
          <a:xfrm>
            <a:off x="2174987" y="3441138"/>
            <a:ext cx="2396810" cy="461665"/>
          </a:xfrm>
          <a:prstGeom prst="rect">
            <a:avLst/>
          </a:prstGeom>
          <a:noFill/>
        </p:spPr>
        <p:txBody>
          <a:bodyPr wrap="none" rtlCol="0">
            <a:spAutoFit/>
          </a:bodyPr>
          <a:lstStyle/>
          <a:p>
            <a:pPr algn="ctr"/>
            <a:r>
              <a:rPr lang="ko-KR" altLang="en-US" sz="2400" b="1" dirty="0">
                <a:solidFill>
                  <a:schemeClr val="bg1"/>
                </a:solidFill>
              </a:rPr>
              <a:t>내용을 입력하세요</a:t>
            </a:r>
          </a:p>
        </p:txBody>
      </p:sp>
      <p:sp>
        <p:nvSpPr>
          <p:cNvPr id="25" name="TextBox 24">
            <a:extLst>
              <a:ext uri="{FF2B5EF4-FFF2-40B4-BE49-F238E27FC236}">
                <a16:creationId xmlns:a16="http://schemas.microsoft.com/office/drawing/2014/main" id="{13DD0513-B7A5-457F-CB8F-57F8644FCBA0}"/>
              </a:ext>
            </a:extLst>
          </p:cNvPr>
          <p:cNvSpPr txBox="1"/>
          <p:nvPr/>
        </p:nvSpPr>
        <p:spPr>
          <a:xfrm>
            <a:off x="7702275" y="3449659"/>
            <a:ext cx="2396810" cy="461665"/>
          </a:xfrm>
          <a:prstGeom prst="rect">
            <a:avLst/>
          </a:prstGeom>
          <a:noFill/>
        </p:spPr>
        <p:txBody>
          <a:bodyPr wrap="none" rtlCol="0">
            <a:spAutoFit/>
          </a:bodyPr>
          <a:lstStyle/>
          <a:p>
            <a:pPr algn="ctr"/>
            <a:r>
              <a:rPr lang="ko-KR" altLang="en-US" sz="2400" b="1" dirty="0">
                <a:solidFill>
                  <a:schemeClr val="bg1"/>
                </a:solidFill>
              </a:rPr>
              <a:t>내용을 입력하세요</a:t>
            </a:r>
          </a:p>
        </p:txBody>
      </p:sp>
      <p:sp>
        <p:nvSpPr>
          <p:cNvPr id="2" name="TextBox 1">
            <a:extLst>
              <a:ext uri="{FF2B5EF4-FFF2-40B4-BE49-F238E27FC236}">
                <a16:creationId xmlns:a16="http://schemas.microsoft.com/office/drawing/2014/main" id="{40A9D0FA-6AB8-A87D-6F39-0FA4C38327BF}"/>
              </a:ext>
            </a:extLst>
          </p:cNvPr>
          <p:cNvSpPr txBox="1"/>
          <p:nvPr/>
        </p:nvSpPr>
        <p:spPr>
          <a:xfrm>
            <a:off x="1280688" y="191869"/>
            <a:ext cx="5327099" cy="523220"/>
          </a:xfrm>
          <a:prstGeom prst="rect">
            <a:avLst/>
          </a:prstGeom>
          <a:noFill/>
        </p:spPr>
        <p:txBody>
          <a:bodyPr wrap="none" rtlCol="0">
            <a:spAutoFit/>
          </a:bodyPr>
          <a:lstStyle/>
          <a:p>
            <a:r>
              <a:rPr lang="ko-KR" altLang="en-US" sz="2800" b="1" dirty="0">
                <a:solidFill>
                  <a:schemeClr val="tx1">
                    <a:lumMod val="75000"/>
                  </a:schemeClr>
                </a:solidFill>
                <a:latin typeface="+mn-ea"/>
              </a:rPr>
              <a:t>한계</a:t>
            </a:r>
            <a:r>
              <a:rPr lang="en-US" altLang="ko-KR" sz="2800" b="1" dirty="0">
                <a:solidFill>
                  <a:schemeClr val="tx1">
                    <a:lumMod val="75000"/>
                  </a:schemeClr>
                </a:solidFill>
                <a:latin typeface="+mn-ea"/>
              </a:rPr>
              <a:t>(3): </a:t>
            </a:r>
            <a:r>
              <a:rPr lang="ko-KR" altLang="en-US" sz="2800" b="1" dirty="0">
                <a:solidFill>
                  <a:schemeClr val="tx1">
                    <a:lumMod val="75000"/>
                  </a:schemeClr>
                </a:solidFill>
                <a:latin typeface="+mn-ea"/>
              </a:rPr>
              <a:t>제한된 서버 환경과 비용</a:t>
            </a:r>
          </a:p>
        </p:txBody>
      </p:sp>
      <p:pic>
        <p:nvPicPr>
          <p:cNvPr id="4" name="그림 3">
            <a:extLst>
              <a:ext uri="{FF2B5EF4-FFF2-40B4-BE49-F238E27FC236}">
                <a16:creationId xmlns:a16="http://schemas.microsoft.com/office/drawing/2014/main" id="{7D67045E-AD3D-E70C-FF37-EEE4BD7E8FA4}"/>
              </a:ext>
            </a:extLst>
          </p:cNvPr>
          <p:cNvPicPr>
            <a:picLocks noChangeAspect="1"/>
          </p:cNvPicPr>
          <p:nvPr/>
        </p:nvPicPr>
        <p:blipFill>
          <a:blip r:embed="rId2"/>
          <a:stretch>
            <a:fillRect/>
          </a:stretch>
        </p:blipFill>
        <p:spPr>
          <a:xfrm>
            <a:off x="19050" y="773134"/>
            <a:ext cx="12153900" cy="5353050"/>
          </a:xfrm>
          <a:prstGeom prst="rect">
            <a:avLst/>
          </a:prstGeom>
        </p:spPr>
      </p:pic>
      <p:sp>
        <p:nvSpPr>
          <p:cNvPr id="8" name="직사각형 7">
            <a:extLst>
              <a:ext uri="{FF2B5EF4-FFF2-40B4-BE49-F238E27FC236}">
                <a16:creationId xmlns:a16="http://schemas.microsoft.com/office/drawing/2014/main" id="{27AFC6DB-0D98-3F6D-79B5-3D0C9E93BEF8}"/>
              </a:ext>
            </a:extLst>
          </p:cNvPr>
          <p:cNvSpPr/>
          <p:nvPr/>
        </p:nvSpPr>
        <p:spPr>
          <a:xfrm>
            <a:off x="161986" y="831295"/>
            <a:ext cx="11868027" cy="58602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F8770F06-4656-9580-AD6F-41EBF1E48353}"/>
              </a:ext>
            </a:extLst>
          </p:cNvPr>
          <p:cNvSpPr/>
          <p:nvPr/>
        </p:nvSpPr>
        <p:spPr>
          <a:xfrm>
            <a:off x="120609" y="2627121"/>
            <a:ext cx="11868027" cy="15334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22200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B6F9BF-129C-9EFD-54A6-02235CEDD5B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54BD215-25AE-8CD3-D1CF-6156BCF60F0C}"/>
              </a:ext>
            </a:extLst>
          </p:cNvPr>
          <p:cNvSpPr txBox="1"/>
          <p:nvPr/>
        </p:nvSpPr>
        <p:spPr>
          <a:xfrm>
            <a:off x="262461" y="187373"/>
            <a:ext cx="874920" cy="307777"/>
          </a:xfrm>
          <a:prstGeom prst="rect">
            <a:avLst/>
          </a:prstGeom>
          <a:noFill/>
        </p:spPr>
        <p:txBody>
          <a:bodyPr wrap="none" rtlCol="0">
            <a:spAutoFit/>
          </a:bodyPr>
          <a:lstStyle/>
          <a:p>
            <a:r>
              <a:rPr lang="en-US" altLang="ko-KR" sz="1400" b="1" dirty="0">
                <a:solidFill>
                  <a:schemeClr val="tx1">
                    <a:lumMod val="75000"/>
                  </a:schemeClr>
                </a:solidFill>
              </a:rPr>
              <a:t>Part 5  &gt;&gt;</a:t>
            </a:r>
            <a:endParaRPr lang="ko-KR" altLang="en-US" sz="1400" b="1" dirty="0">
              <a:solidFill>
                <a:schemeClr val="tx1">
                  <a:lumMod val="75000"/>
                </a:schemeClr>
              </a:solidFill>
            </a:endParaRPr>
          </a:p>
        </p:txBody>
      </p:sp>
      <p:cxnSp>
        <p:nvCxnSpPr>
          <p:cNvPr id="28" name="직선 연결선 27">
            <a:extLst>
              <a:ext uri="{FF2B5EF4-FFF2-40B4-BE49-F238E27FC236}">
                <a16:creationId xmlns:a16="http://schemas.microsoft.com/office/drawing/2014/main" id="{B43BD931-55A2-BACE-7B95-FAAEDD8B78C1}"/>
              </a:ext>
            </a:extLst>
          </p:cNvPr>
          <p:cNvCxnSpPr>
            <a:cxnSpLocks/>
          </p:cNvCxnSpPr>
          <p:nvPr/>
        </p:nvCxnSpPr>
        <p:spPr>
          <a:xfrm>
            <a:off x="1153688" y="724829"/>
            <a:ext cx="1103831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64E2AA2-962C-11AE-FC05-99688070BD03}"/>
              </a:ext>
            </a:extLst>
          </p:cNvPr>
          <p:cNvSpPr txBox="1"/>
          <p:nvPr/>
        </p:nvSpPr>
        <p:spPr>
          <a:xfrm>
            <a:off x="2174987" y="3441138"/>
            <a:ext cx="2396810" cy="461665"/>
          </a:xfrm>
          <a:prstGeom prst="rect">
            <a:avLst/>
          </a:prstGeom>
          <a:noFill/>
        </p:spPr>
        <p:txBody>
          <a:bodyPr wrap="none" rtlCol="0">
            <a:spAutoFit/>
          </a:bodyPr>
          <a:lstStyle/>
          <a:p>
            <a:pPr algn="ctr"/>
            <a:r>
              <a:rPr lang="ko-KR" altLang="en-US" sz="2400" b="1" dirty="0">
                <a:solidFill>
                  <a:schemeClr val="bg1"/>
                </a:solidFill>
              </a:rPr>
              <a:t>내용을 입력하세요</a:t>
            </a:r>
          </a:p>
        </p:txBody>
      </p:sp>
      <p:sp>
        <p:nvSpPr>
          <p:cNvPr id="25" name="TextBox 24">
            <a:extLst>
              <a:ext uri="{FF2B5EF4-FFF2-40B4-BE49-F238E27FC236}">
                <a16:creationId xmlns:a16="http://schemas.microsoft.com/office/drawing/2014/main" id="{BBA5BD66-2EDF-F50E-F8B0-87931915801C}"/>
              </a:ext>
            </a:extLst>
          </p:cNvPr>
          <p:cNvSpPr txBox="1"/>
          <p:nvPr/>
        </p:nvSpPr>
        <p:spPr>
          <a:xfrm>
            <a:off x="7702275" y="3449659"/>
            <a:ext cx="2396810" cy="461665"/>
          </a:xfrm>
          <a:prstGeom prst="rect">
            <a:avLst/>
          </a:prstGeom>
          <a:noFill/>
        </p:spPr>
        <p:txBody>
          <a:bodyPr wrap="none" rtlCol="0">
            <a:spAutoFit/>
          </a:bodyPr>
          <a:lstStyle/>
          <a:p>
            <a:pPr algn="ctr"/>
            <a:r>
              <a:rPr lang="ko-KR" altLang="en-US" sz="2400" b="1" dirty="0">
                <a:solidFill>
                  <a:schemeClr val="bg1"/>
                </a:solidFill>
              </a:rPr>
              <a:t>내용을 입력하세요</a:t>
            </a:r>
          </a:p>
        </p:txBody>
      </p:sp>
      <p:sp>
        <p:nvSpPr>
          <p:cNvPr id="2" name="TextBox 1">
            <a:extLst>
              <a:ext uri="{FF2B5EF4-FFF2-40B4-BE49-F238E27FC236}">
                <a16:creationId xmlns:a16="http://schemas.microsoft.com/office/drawing/2014/main" id="{ADCF6B8D-B1EA-454D-3A70-81AE95A26406}"/>
              </a:ext>
            </a:extLst>
          </p:cNvPr>
          <p:cNvSpPr txBox="1"/>
          <p:nvPr/>
        </p:nvSpPr>
        <p:spPr>
          <a:xfrm>
            <a:off x="1280688" y="191869"/>
            <a:ext cx="5327099" cy="523220"/>
          </a:xfrm>
          <a:prstGeom prst="rect">
            <a:avLst/>
          </a:prstGeom>
          <a:noFill/>
        </p:spPr>
        <p:txBody>
          <a:bodyPr wrap="none" rtlCol="0">
            <a:spAutoFit/>
          </a:bodyPr>
          <a:lstStyle/>
          <a:p>
            <a:r>
              <a:rPr lang="ko-KR" altLang="en-US" sz="2800" b="1" dirty="0">
                <a:solidFill>
                  <a:schemeClr val="tx1">
                    <a:lumMod val="75000"/>
                  </a:schemeClr>
                </a:solidFill>
                <a:latin typeface="+mn-ea"/>
              </a:rPr>
              <a:t>한계</a:t>
            </a:r>
            <a:r>
              <a:rPr lang="en-US" altLang="ko-KR" sz="2800" b="1" dirty="0">
                <a:solidFill>
                  <a:schemeClr val="tx1">
                    <a:lumMod val="75000"/>
                  </a:schemeClr>
                </a:solidFill>
                <a:latin typeface="+mn-ea"/>
              </a:rPr>
              <a:t>(3): </a:t>
            </a:r>
            <a:r>
              <a:rPr lang="ko-KR" altLang="en-US" sz="2800" b="1" dirty="0">
                <a:solidFill>
                  <a:schemeClr val="tx1">
                    <a:lumMod val="75000"/>
                  </a:schemeClr>
                </a:solidFill>
                <a:latin typeface="+mn-ea"/>
              </a:rPr>
              <a:t>제한된 서버 환경과 비용</a:t>
            </a:r>
          </a:p>
        </p:txBody>
      </p:sp>
      <p:pic>
        <p:nvPicPr>
          <p:cNvPr id="6" name="그림 5">
            <a:extLst>
              <a:ext uri="{FF2B5EF4-FFF2-40B4-BE49-F238E27FC236}">
                <a16:creationId xmlns:a16="http://schemas.microsoft.com/office/drawing/2014/main" id="{D49ACC50-E470-1DBD-DC22-74D76110ADBA}"/>
              </a:ext>
            </a:extLst>
          </p:cNvPr>
          <p:cNvPicPr>
            <a:picLocks noChangeAspect="1"/>
          </p:cNvPicPr>
          <p:nvPr/>
        </p:nvPicPr>
        <p:blipFill>
          <a:blip r:embed="rId2"/>
          <a:stretch>
            <a:fillRect/>
          </a:stretch>
        </p:blipFill>
        <p:spPr>
          <a:xfrm>
            <a:off x="0" y="853649"/>
            <a:ext cx="12192000" cy="5279522"/>
          </a:xfrm>
          <a:prstGeom prst="rect">
            <a:avLst/>
          </a:prstGeom>
        </p:spPr>
      </p:pic>
      <p:sp>
        <p:nvSpPr>
          <p:cNvPr id="7" name="직사각형 6">
            <a:extLst>
              <a:ext uri="{FF2B5EF4-FFF2-40B4-BE49-F238E27FC236}">
                <a16:creationId xmlns:a16="http://schemas.microsoft.com/office/drawing/2014/main" id="{9968F9EF-1AD2-22CA-5549-11CEF48FF345}"/>
              </a:ext>
            </a:extLst>
          </p:cNvPr>
          <p:cNvSpPr/>
          <p:nvPr/>
        </p:nvSpPr>
        <p:spPr>
          <a:xfrm>
            <a:off x="7772400" y="4040143"/>
            <a:ext cx="4419600" cy="196420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78102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9AA05A-841A-F97F-D955-1F9F5F94E0F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59B137B-7C87-B169-406C-F716BECA34D8}"/>
              </a:ext>
            </a:extLst>
          </p:cNvPr>
          <p:cNvSpPr txBox="1"/>
          <p:nvPr/>
        </p:nvSpPr>
        <p:spPr>
          <a:xfrm>
            <a:off x="262461" y="187373"/>
            <a:ext cx="874920" cy="307777"/>
          </a:xfrm>
          <a:prstGeom prst="rect">
            <a:avLst/>
          </a:prstGeom>
          <a:noFill/>
        </p:spPr>
        <p:txBody>
          <a:bodyPr wrap="none" rtlCol="0">
            <a:spAutoFit/>
          </a:bodyPr>
          <a:lstStyle/>
          <a:p>
            <a:r>
              <a:rPr lang="en-US" altLang="ko-KR" sz="1400" b="1" dirty="0">
                <a:solidFill>
                  <a:schemeClr val="tx1">
                    <a:lumMod val="75000"/>
                  </a:schemeClr>
                </a:solidFill>
              </a:rPr>
              <a:t>Part 5  &gt;&gt;</a:t>
            </a:r>
            <a:endParaRPr lang="ko-KR" altLang="en-US" sz="1400" b="1" dirty="0">
              <a:solidFill>
                <a:schemeClr val="tx1">
                  <a:lumMod val="75000"/>
                </a:schemeClr>
              </a:solidFill>
            </a:endParaRPr>
          </a:p>
        </p:txBody>
      </p:sp>
      <p:cxnSp>
        <p:nvCxnSpPr>
          <p:cNvPr id="28" name="직선 연결선 27">
            <a:extLst>
              <a:ext uri="{FF2B5EF4-FFF2-40B4-BE49-F238E27FC236}">
                <a16:creationId xmlns:a16="http://schemas.microsoft.com/office/drawing/2014/main" id="{2EF5ED8D-7BF0-804E-1E5B-4D2C16C2E85D}"/>
              </a:ext>
            </a:extLst>
          </p:cNvPr>
          <p:cNvCxnSpPr>
            <a:cxnSpLocks/>
          </p:cNvCxnSpPr>
          <p:nvPr/>
        </p:nvCxnSpPr>
        <p:spPr>
          <a:xfrm>
            <a:off x="1153688" y="715089"/>
            <a:ext cx="1103831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E83AEFC-7E91-FE7D-98A1-182F677086ED}"/>
              </a:ext>
            </a:extLst>
          </p:cNvPr>
          <p:cNvSpPr txBox="1"/>
          <p:nvPr/>
        </p:nvSpPr>
        <p:spPr>
          <a:xfrm>
            <a:off x="2174987" y="3441138"/>
            <a:ext cx="2396810" cy="461665"/>
          </a:xfrm>
          <a:prstGeom prst="rect">
            <a:avLst/>
          </a:prstGeom>
          <a:noFill/>
        </p:spPr>
        <p:txBody>
          <a:bodyPr wrap="none" rtlCol="0">
            <a:spAutoFit/>
          </a:bodyPr>
          <a:lstStyle/>
          <a:p>
            <a:pPr algn="ctr"/>
            <a:r>
              <a:rPr lang="ko-KR" altLang="en-US" sz="2400" b="1" dirty="0">
                <a:solidFill>
                  <a:schemeClr val="bg1"/>
                </a:solidFill>
              </a:rPr>
              <a:t>내용을 입력하세요</a:t>
            </a:r>
          </a:p>
        </p:txBody>
      </p:sp>
      <p:sp>
        <p:nvSpPr>
          <p:cNvPr id="25" name="TextBox 24">
            <a:extLst>
              <a:ext uri="{FF2B5EF4-FFF2-40B4-BE49-F238E27FC236}">
                <a16:creationId xmlns:a16="http://schemas.microsoft.com/office/drawing/2014/main" id="{A236CD23-8B73-4C82-5BEE-9F5286D73AE1}"/>
              </a:ext>
            </a:extLst>
          </p:cNvPr>
          <p:cNvSpPr txBox="1"/>
          <p:nvPr/>
        </p:nvSpPr>
        <p:spPr>
          <a:xfrm>
            <a:off x="7702275" y="3449659"/>
            <a:ext cx="2396810" cy="461665"/>
          </a:xfrm>
          <a:prstGeom prst="rect">
            <a:avLst/>
          </a:prstGeom>
          <a:noFill/>
        </p:spPr>
        <p:txBody>
          <a:bodyPr wrap="none" rtlCol="0">
            <a:spAutoFit/>
          </a:bodyPr>
          <a:lstStyle/>
          <a:p>
            <a:pPr algn="ctr"/>
            <a:r>
              <a:rPr lang="ko-KR" altLang="en-US" sz="2400" b="1" dirty="0">
                <a:solidFill>
                  <a:schemeClr val="bg1"/>
                </a:solidFill>
              </a:rPr>
              <a:t>내용을 입력하세요</a:t>
            </a:r>
          </a:p>
        </p:txBody>
      </p:sp>
      <p:sp>
        <p:nvSpPr>
          <p:cNvPr id="2" name="TextBox 1">
            <a:extLst>
              <a:ext uri="{FF2B5EF4-FFF2-40B4-BE49-F238E27FC236}">
                <a16:creationId xmlns:a16="http://schemas.microsoft.com/office/drawing/2014/main" id="{2FC4206B-2473-8114-4210-1BEBB879FC91}"/>
              </a:ext>
            </a:extLst>
          </p:cNvPr>
          <p:cNvSpPr txBox="1"/>
          <p:nvPr/>
        </p:nvSpPr>
        <p:spPr>
          <a:xfrm>
            <a:off x="1280688" y="191869"/>
            <a:ext cx="4349845" cy="523220"/>
          </a:xfrm>
          <a:prstGeom prst="rect">
            <a:avLst/>
          </a:prstGeom>
          <a:noFill/>
        </p:spPr>
        <p:txBody>
          <a:bodyPr wrap="none" rtlCol="0">
            <a:spAutoFit/>
          </a:bodyPr>
          <a:lstStyle/>
          <a:p>
            <a:r>
              <a:rPr lang="ko-KR" altLang="en-US" sz="2800" b="1" dirty="0">
                <a:solidFill>
                  <a:schemeClr val="tx1">
                    <a:lumMod val="75000"/>
                  </a:schemeClr>
                </a:solidFill>
                <a:latin typeface="+mn-ea"/>
              </a:rPr>
              <a:t>한계</a:t>
            </a:r>
            <a:r>
              <a:rPr lang="en-US" altLang="ko-KR" sz="2800" b="1" dirty="0">
                <a:solidFill>
                  <a:schemeClr val="tx1">
                    <a:lumMod val="75000"/>
                  </a:schemeClr>
                </a:solidFill>
                <a:latin typeface="+mn-ea"/>
              </a:rPr>
              <a:t>(4): MLFLOW</a:t>
            </a:r>
            <a:r>
              <a:rPr lang="ko-KR" altLang="en-US" sz="2800" b="1" dirty="0">
                <a:solidFill>
                  <a:schemeClr val="tx1">
                    <a:lumMod val="75000"/>
                  </a:schemeClr>
                </a:solidFill>
                <a:latin typeface="+mn-ea"/>
              </a:rPr>
              <a:t>와의 연결</a:t>
            </a:r>
          </a:p>
        </p:txBody>
      </p:sp>
      <p:pic>
        <p:nvPicPr>
          <p:cNvPr id="4" name="그림 3">
            <a:extLst>
              <a:ext uri="{FF2B5EF4-FFF2-40B4-BE49-F238E27FC236}">
                <a16:creationId xmlns:a16="http://schemas.microsoft.com/office/drawing/2014/main" id="{21F36437-CD37-2FD9-651D-DC7083E96B91}"/>
              </a:ext>
            </a:extLst>
          </p:cNvPr>
          <p:cNvPicPr>
            <a:picLocks noChangeAspect="1"/>
          </p:cNvPicPr>
          <p:nvPr/>
        </p:nvPicPr>
        <p:blipFill>
          <a:blip r:embed="rId2"/>
          <a:stretch>
            <a:fillRect/>
          </a:stretch>
        </p:blipFill>
        <p:spPr>
          <a:xfrm>
            <a:off x="262461" y="1443299"/>
            <a:ext cx="7837817" cy="4012720"/>
          </a:xfrm>
          <a:prstGeom prst="rect">
            <a:avLst/>
          </a:prstGeom>
        </p:spPr>
      </p:pic>
      <p:sp>
        <p:nvSpPr>
          <p:cNvPr id="10" name="TextBox 9">
            <a:extLst>
              <a:ext uri="{FF2B5EF4-FFF2-40B4-BE49-F238E27FC236}">
                <a16:creationId xmlns:a16="http://schemas.microsoft.com/office/drawing/2014/main" id="{EF1AD555-F298-85F6-4211-81C69E452179}"/>
              </a:ext>
            </a:extLst>
          </p:cNvPr>
          <p:cNvSpPr txBox="1"/>
          <p:nvPr/>
        </p:nvSpPr>
        <p:spPr>
          <a:xfrm>
            <a:off x="9398393" y="5296769"/>
            <a:ext cx="1365743" cy="653913"/>
          </a:xfrm>
          <a:prstGeom prst="rect">
            <a:avLst/>
          </a:prstGeom>
          <a:noFill/>
        </p:spPr>
        <p:txBody>
          <a:bodyPr wrap="none" rtlCol="0">
            <a:spAutoFit/>
          </a:bodyPr>
          <a:lstStyle/>
          <a:p>
            <a:pPr algn="ctr"/>
            <a:r>
              <a:rPr lang="en-US" altLang="ko-KR" sz="2400" spc="-300" dirty="0">
                <a:solidFill>
                  <a:schemeClr val="bg1"/>
                </a:solidFill>
              </a:rPr>
              <a:t>SSH</a:t>
            </a:r>
            <a:r>
              <a:rPr lang="ko-KR" altLang="en-US" sz="2400" spc="-300" dirty="0">
                <a:solidFill>
                  <a:schemeClr val="bg1"/>
                </a:solidFill>
              </a:rPr>
              <a:t>의 부적합성</a:t>
            </a:r>
          </a:p>
        </p:txBody>
      </p:sp>
      <p:grpSp>
        <p:nvGrpSpPr>
          <p:cNvPr id="11" name="그룹 10">
            <a:extLst>
              <a:ext uri="{FF2B5EF4-FFF2-40B4-BE49-F238E27FC236}">
                <a16:creationId xmlns:a16="http://schemas.microsoft.com/office/drawing/2014/main" id="{A299FFFA-29B5-6A17-C2FF-DDA1D47383F5}"/>
              </a:ext>
            </a:extLst>
          </p:cNvPr>
          <p:cNvGrpSpPr/>
          <p:nvPr/>
        </p:nvGrpSpPr>
        <p:grpSpPr>
          <a:xfrm>
            <a:off x="8155985" y="919246"/>
            <a:ext cx="3886200" cy="5522489"/>
            <a:chOff x="516577" y="1765300"/>
            <a:chExt cx="5465375" cy="3898900"/>
          </a:xfrm>
        </p:grpSpPr>
        <p:sp>
          <p:nvSpPr>
            <p:cNvPr id="12" name="직사각형 11">
              <a:extLst>
                <a:ext uri="{FF2B5EF4-FFF2-40B4-BE49-F238E27FC236}">
                  <a16:creationId xmlns:a16="http://schemas.microsoft.com/office/drawing/2014/main" id="{0A21BD57-AC07-F048-A154-C47D82AD830D}"/>
                </a:ext>
              </a:extLst>
            </p:cNvPr>
            <p:cNvSpPr/>
            <p:nvPr/>
          </p:nvSpPr>
          <p:spPr>
            <a:xfrm>
              <a:off x="516577" y="1765300"/>
              <a:ext cx="5465375" cy="389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직사각형 12">
              <a:extLst>
                <a:ext uri="{FF2B5EF4-FFF2-40B4-BE49-F238E27FC236}">
                  <a16:creationId xmlns:a16="http://schemas.microsoft.com/office/drawing/2014/main" id="{0083F1E9-E2B1-6470-F670-4003D2CA4C76}"/>
                </a:ext>
              </a:extLst>
            </p:cNvPr>
            <p:cNvSpPr/>
            <p:nvPr/>
          </p:nvSpPr>
          <p:spPr>
            <a:xfrm>
              <a:off x="808930" y="2117027"/>
              <a:ext cx="4880670" cy="2400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rgbClr val="020202"/>
                  </a:solidFill>
                </a:rPr>
                <a:t>1.</a:t>
              </a:r>
              <a:r>
                <a:rPr lang="ko-KR" altLang="en-US" b="1" dirty="0">
                  <a:solidFill>
                    <a:srgbClr val="020202"/>
                  </a:solidFill>
                </a:rPr>
                <a:t> </a:t>
              </a:r>
              <a:r>
                <a:rPr lang="en-US" altLang="ko-KR" b="1" dirty="0">
                  <a:solidFill>
                    <a:srgbClr val="020202"/>
                  </a:solidFill>
                </a:rPr>
                <a:t>MLFLOW</a:t>
              </a:r>
              <a:r>
                <a:rPr lang="ko-KR" altLang="en-US" b="1" dirty="0">
                  <a:solidFill>
                    <a:srgbClr val="020202"/>
                  </a:solidFill>
                </a:rPr>
                <a:t>를 외부 </a:t>
              </a:r>
              <a:r>
                <a:rPr lang="en-US" altLang="ko-KR" b="1" dirty="0">
                  <a:solidFill>
                    <a:srgbClr val="020202"/>
                  </a:solidFill>
                </a:rPr>
                <a:t>GPU </a:t>
              </a:r>
              <a:r>
                <a:rPr lang="ko-KR" altLang="en-US" b="1" dirty="0">
                  <a:solidFill>
                    <a:srgbClr val="020202"/>
                  </a:solidFill>
                </a:rPr>
                <a:t>서버에서 사용하려면 컨테이너가 외부에서 직접 접근 가능해야 한다</a:t>
              </a:r>
              <a:r>
                <a:rPr lang="en-US" altLang="ko-KR" b="1" dirty="0">
                  <a:solidFill>
                    <a:srgbClr val="020202"/>
                  </a:solidFill>
                </a:rPr>
                <a:t>.</a:t>
              </a:r>
              <a:br>
                <a:rPr lang="en-US" altLang="ko-KR" b="1" dirty="0">
                  <a:solidFill>
                    <a:srgbClr val="020202"/>
                  </a:solidFill>
                </a:rPr>
              </a:br>
              <a:br>
                <a:rPr lang="en-US" altLang="ko-KR" b="1" dirty="0">
                  <a:solidFill>
                    <a:srgbClr val="020202"/>
                  </a:solidFill>
                </a:rPr>
              </a:br>
              <a:r>
                <a:rPr lang="en-US" altLang="ko-KR" b="1" dirty="0">
                  <a:solidFill>
                    <a:srgbClr val="020202"/>
                  </a:solidFill>
                </a:rPr>
                <a:t>2. </a:t>
              </a:r>
              <a:r>
                <a:rPr lang="ko-KR" altLang="en-US" b="1" dirty="0">
                  <a:solidFill>
                    <a:srgbClr val="020202"/>
                  </a:solidFill>
                </a:rPr>
                <a:t>그러나 </a:t>
              </a:r>
              <a:r>
                <a:rPr lang="en-US" altLang="ko-KR" b="1" dirty="0">
                  <a:solidFill>
                    <a:srgbClr val="020202"/>
                  </a:solidFill>
                </a:rPr>
                <a:t>bridge </a:t>
              </a:r>
              <a:r>
                <a:rPr lang="ko-KR" altLang="en-US" b="1" dirty="0">
                  <a:solidFill>
                    <a:srgbClr val="020202"/>
                  </a:solidFill>
                </a:rPr>
                <a:t>네트워크는 노드에서 직접 접근이 불가능해 별도 포트 매핑이 필요합니다</a:t>
              </a:r>
              <a:r>
                <a:rPr lang="en-US" altLang="ko-KR" b="1" dirty="0">
                  <a:solidFill>
                    <a:srgbClr val="020202"/>
                  </a:solidFill>
                </a:rPr>
                <a:t>.</a:t>
              </a:r>
              <a:br>
                <a:rPr lang="en-US" altLang="ko-KR" b="1" dirty="0">
                  <a:solidFill>
                    <a:srgbClr val="020202"/>
                  </a:solidFill>
                </a:rPr>
              </a:br>
              <a:endParaRPr lang="ko-KR" altLang="en-US" b="1" dirty="0"/>
            </a:p>
          </p:txBody>
        </p:sp>
        <p:sp>
          <p:nvSpPr>
            <p:cNvPr id="14" name="TextBox 13">
              <a:extLst>
                <a:ext uri="{FF2B5EF4-FFF2-40B4-BE49-F238E27FC236}">
                  <a16:creationId xmlns:a16="http://schemas.microsoft.com/office/drawing/2014/main" id="{2A858334-16AB-4E0C-5EBE-4721D70E7972}"/>
                </a:ext>
              </a:extLst>
            </p:cNvPr>
            <p:cNvSpPr txBox="1"/>
            <p:nvPr/>
          </p:nvSpPr>
          <p:spPr>
            <a:xfrm>
              <a:off x="970536" y="4830954"/>
              <a:ext cx="4557476" cy="325937"/>
            </a:xfrm>
            <a:prstGeom prst="rect">
              <a:avLst/>
            </a:prstGeom>
            <a:noFill/>
          </p:spPr>
          <p:txBody>
            <a:bodyPr wrap="none" rtlCol="0">
              <a:spAutoFit/>
            </a:bodyPr>
            <a:lstStyle/>
            <a:p>
              <a:pPr algn="ctr"/>
              <a:r>
                <a:rPr lang="en-US" altLang="ko-KR" sz="2400" spc="-300" dirty="0">
                  <a:solidFill>
                    <a:schemeClr val="bg1"/>
                  </a:solidFill>
                </a:rPr>
                <a:t>Bridge </a:t>
              </a:r>
              <a:r>
                <a:rPr lang="ko-KR" altLang="en-US" sz="2400" spc="-300" dirty="0">
                  <a:solidFill>
                    <a:schemeClr val="bg1"/>
                  </a:solidFill>
                </a:rPr>
                <a:t>네트워크의 부적합성</a:t>
              </a:r>
            </a:p>
          </p:txBody>
        </p:sp>
      </p:grpSp>
      <p:sp>
        <p:nvSpPr>
          <p:cNvPr id="16" name="직사각형 15">
            <a:extLst>
              <a:ext uri="{FF2B5EF4-FFF2-40B4-BE49-F238E27FC236}">
                <a16:creationId xmlns:a16="http://schemas.microsoft.com/office/drawing/2014/main" id="{E2C19029-510F-E242-4BD2-DEA2006222FE}"/>
              </a:ext>
            </a:extLst>
          </p:cNvPr>
          <p:cNvSpPr/>
          <p:nvPr/>
        </p:nvSpPr>
        <p:spPr>
          <a:xfrm>
            <a:off x="262461" y="2164539"/>
            <a:ext cx="7765024" cy="5638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936AD65B-BAE8-C65A-73A0-E6074CDF71A0}"/>
              </a:ext>
            </a:extLst>
          </p:cNvPr>
          <p:cNvSpPr/>
          <p:nvPr/>
        </p:nvSpPr>
        <p:spPr>
          <a:xfrm>
            <a:off x="224579" y="3527591"/>
            <a:ext cx="7765024" cy="5638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58066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2F6CF1-5817-3AEB-CC63-160B18DE9879}"/>
            </a:ext>
          </a:extLst>
        </p:cNvPr>
        <p:cNvGrpSpPr/>
        <p:nvPr/>
      </p:nvGrpSpPr>
      <p:grpSpPr>
        <a:xfrm>
          <a:off x="0" y="0"/>
          <a:ext cx="0" cy="0"/>
          <a:chOff x="0" y="0"/>
          <a:chExt cx="0" cy="0"/>
        </a:xfrm>
      </p:grpSpPr>
      <p:pic>
        <p:nvPicPr>
          <p:cNvPr id="3" name="그림 2">
            <a:extLst>
              <a:ext uri="{FF2B5EF4-FFF2-40B4-BE49-F238E27FC236}">
                <a16:creationId xmlns:a16="http://schemas.microsoft.com/office/drawing/2014/main" id="{5A6086DC-E036-DBEF-C209-D0259380CDD0}"/>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직사각형 4">
            <a:extLst>
              <a:ext uri="{FF2B5EF4-FFF2-40B4-BE49-F238E27FC236}">
                <a16:creationId xmlns:a16="http://schemas.microsoft.com/office/drawing/2014/main" id="{CFFBE56F-CE60-5A13-5446-44F0492EED07}"/>
              </a:ext>
            </a:extLst>
          </p:cNvPr>
          <p:cNvSpPr/>
          <p:nvPr/>
        </p:nvSpPr>
        <p:spPr>
          <a:xfrm>
            <a:off x="0" y="0"/>
            <a:ext cx="12192000" cy="6858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6F13BDA2-8B65-0012-4723-84F454AFA5F0}"/>
              </a:ext>
            </a:extLst>
          </p:cNvPr>
          <p:cNvSpPr txBox="1"/>
          <p:nvPr/>
        </p:nvSpPr>
        <p:spPr>
          <a:xfrm>
            <a:off x="3361053" y="668268"/>
            <a:ext cx="5469895" cy="5201424"/>
          </a:xfrm>
          <a:prstGeom prst="rect">
            <a:avLst/>
          </a:prstGeom>
          <a:noFill/>
        </p:spPr>
        <p:txBody>
          <a:bodyPr wrap="none" rtlCol="0">
            <a:spAutoFit/>
          </a:bodyPr>
          <a:lstStyle/>
          <a:p>
            <a:pPr algn="ctr"/>
            <a:r>
              <a:rPr lang="en-US" altLang="ko-KR" sz="16600" b="1" dirty="0">
                <a:solidFill>
                  <a:schemeClr val="bg1"/>
                </a:solidFill>
              </a:rPr>
              <a:t>Part6.</a:t>
            </a:r>
            <a:br>
              <a:rPr lang="en-US" altLang="ko-KR" sz="16600" b="1" dirty="0">
                <a:solidFill>
                  <a:schemeClr val="bg1"/>
                </a:solidFill>
              </a:rPr>
            </a:br>
            <a:r>
              <a:rPr lang="ko-KR" altLang="en-US" sz="16600" b="1" dirty="0">
                <a:solidFill>
                  <a:schemeClr val="bg1"/>
                </a:solidFill>
              </a:rPr>
              <a:t>결론</a:t>
            </a:r>
          </a:p>
        </p:txBody>
      </p:sp>
      <p:sp>
        <p:nvSpPr>
          <p:cNvPr id="6" name="TextBox 5">
            <a:extLst>
              <a:ext uri="{FF2B5EF4-FFF2-40B4-BE49-F238E27FC236}">
                <a16:creationId xmlns:a16="http://schemas.microsoft.com/office/drawing/2014/main" id="{88425F1F-902C-E06E-E258-12824DCD9E82}"/>
              </a:ext>
            </a:extLst>
          </p:cNvPr>
          <p:cNvSpPr txBox="1"/>
          <p:nvPr/>
        </p:nvSpPr>
        <p:spPr>
          <a:xfrm>
            <a:off x="9998245" y="6578779"/>
            <a:ext cx="2194833" cy="230832"/>
          </a:xfrm>
          <a:prstGeom prst="rect">
            <a:avLst/>
          </a:prstGeom>
          <a:noFill/>
        </p:spPr>
        <p:txBody>
          <a:bodyPr wrap="none" rtlCol="0">
            <a:spAutoFit/>
          </a:bodyPr>
          <a:lstStyle/>
          <a:p>
            <a:pPr algn="r"/>
            <a:r>
              <a:rPr lang="en-US" altLang="ko-KR" sz="900" dirty="0">
                <a:solidFill>
                  <a:schemeClr val="bg1"/>
                </a:solidFill>
                <a:latin typeface="Arial" panose="020B0604020202020204" pitchFamily="34" charset="0"/>
                <a:cs typeface="Arial" panose="020B0604020202020204" pitchFamily="34" charset="0"/>
              </a:rPr>
              <a:t>ⓒSaebyeol Yu.</a:t>
            </a:r>
            <a:r>
              <a:rPr lang="ko-KR" altLang="en-US" sz="900" dirty="0">
                <a:solidFill>
                  <a:schemeClr val="bg1"/>
                </a:solidFill>
                <a:latin typeface="Arial" panose="020B0604020202020204" pitchFamily="34" charset="0"/>
                <a:cs typeface="Arial" panose="020B0604020202020204" pitchFamily="34" charset="0"/>
              </a:rPr>
              <a:t> </a:t>
            </a:r>
            <a:r>
              <a:rPr lang="en-US" altLang="ko-KR" sz="900" dirty="0" err="1">
                <a:solidFill>
                  <a:schemeClr val="bg1"/>
                </a:solidFill>
                <a:latin typeface="Arial" panose="020B0604020202020204" pitchFamily="34" charset="0"/>
                <a:cs typeface="Arial" panose="020B0604020202020204" pitchFamily="34" charset="0"/>
              </a:rPr>
              <a:t>Saebyeol’s</a:t>
            </a:r>
            <a:r>
              <a:rPr lang="ko-KR" altLang="en-US" sz="900" dirty="0">
                <a:solidFill>
                  <a:schemeClr val="bg1"/>
                </a:solidFill>
                <a:latin typeface="Arial" panose="020B0604020202020204" pitchFamily="34" charset="0"/>
                <a:cs typeface="Arial" panose="020B0604020202020204" pitchFamily="34" charset="0"/>
              </a:rPr>
              <a:t> </a:t>
            </a:r>
            <a:r>
              <a:rPr lang="en-US" altLang="ko-KR" sz="900" dirty="0">
                <a:solidFill>
                  <a:schemeClr val="bg1"/>
                </a:solidFill>
                <a:latin typeface="Arial" panose="020B0604020202020204" pitchFamily="34" charset="0"/>
                <a:cs typeface="Arial" panose="020B0604020202020204" pitchFamily="34" charset="0"/>
              </a:rPr>
              <a:t>PowerPoint</a:t>
            </a:r>
            <a:endParaRPr lang="ko-KR" altLang="en-US" sz="9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0419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713424-B330-C24F-110C-1C6F04A69702}"/>
              </a:ext>
            </a:extLst>
          </p:cNvPr>
          <p:cNvSpPr txBox="1"/>
          <p:nvPr/>
        </p:nvSpPr>
        <p:spPr>
          <a:xfrm>
            <a:off x="262461" y="187373"/>
            <a:ext cx="914994" cy="307777"/>
          </a:xfrm>
          <a:prstGeom prst="rect">
            <a:avLst/>
          </a:prstGeom>
          <a:noFill/>
        </p:spPr>
        <p:txBody>
          <a:bodyPr wrap="none" rtlCol="0">
            <a:spAutoFit/>
          </a:bodyPr>
          <a:lstStyle/>
          <a:p>
            <a:r>
              <a:rPr lang="en-US" altLang="ko-KR" sz="1400" b="1" dirty="0">
                <a:solidFill>
                  <a:schemeClr val="tx1">
                    <a:lumMod val="75000"/>
                  </a:schemeClr>
                </a:solidFill>
              </a:rPr>
              <a:t>Part 6   &gt;&gt;</a:t>
            </a:r>
            <a:endParaRPr lang="ko-KR" altLang="en-US" sz="1400" b="1" dirty="0">
              <a:solidFill>
                <a:schemeClr val="tx1">
                  <a:lumMod val="75000"/>
                </a:schemeClr>
              </a:solidFill>
            </a:endParaRPr>
          </a:p>
        </p:txBody>
      </p:sp>
      <p:grpSp>
        <p:nvGrpSpPr>
          <p:cNvPr id="3" name="그룹 2">
            <a:extLst>
              <a:ext uri="{FF2B5EF4-FFF2-40B4-BE49-F238E27FC236}">
                <a16:creationId xmlns:a16="http://schemas.microsoft.com/office/drawing/2014/main" id="{C93C512A-D7E5-15CD-5D4E-592093BBCF03}"/>
              </a:ext>
            </a:extLst>
          </p:cNvPr>
          <p:cNvGrpSpPr/>
          <p:nvPr/>
        </p:nvGrpSpPr>
        <p:grpSpPr>
          <a:xfrm>
            <a:off x="516577" y="1744854"/>
            <a:ext cx="5465375" cy="3898900"/>
            <a:chOff x="516577" y="1744854"/>
            <a:chExt cx="5465375" cy="3898900"/>
          </a:xfrm>
        </p:grpSpPr>
        <p:sp>
          <p:nvSpPr>
            <p:cNvPr id="11" name="직사각형 10">
              <a:extLst>
                <a:ext uri="{FF2B5EF4-FFF2-40B4-BE49-F238E27FC236}">
                  <a16:creationId xmlns:a16="http://schemas.microsoft.com/office/drawing/2014/main" id="{D068DED1-529E-2BE0-4FD0-2832A996E256}"/>
                </a:ext>
              </a:extLst>
            </p:cNvPr>
            <p:cNvSpPr/>
            <p:nvPr/>
          </p:nvSpPr>
          <p:spPr>
            <a:xfrm>
              <a:off x="516577" y="1744854"/>
              <a:ext cx="5465375" cy="389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1B11069C-E922-8057-1C7E-23E7B0A27D90}"/>
                </a:ext>
              </a:extLst>
            </p:cNvPr>
            <p:cNvSpPr/>
            <p:nvPr/>
          </p:nvSpPr>
          <p:spPr>
            <a:xfrm>
              <a:off x="808930" y="2117027"/>
              <a:ext cx="4880670" cy="2400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AutoNum type="arabicPeriod"/>
              </a:pPr>
              <a:r>
                <a:rPr lang="en-US" altLang="ko-KR" b="1" dirty="0">
                  <a:solidFill>
                    <a:srgbClr val="020202"/>
                  </a:solidFill>
                </a:rPr>
                <a:t>RDB</a:t>
              </a:r>
              <a:r>
                <a:rPr lang="ko-KR" altLang="en-US" b="1" dirty="0">
                  <a:solidFill>
                    <a:srgbClr val="020202"/>
                  </a:solidFill>
                </a:rPr>
                <a:t>로 </a:t>
              </a:r>
              <a:r>
                <a:rPr lang="ko-KR" altLang="en-US" b="1" dirty="0" err="1">
                  <a:solidFill>
                    <a:srgbClr val="020202"/>
                  </a:solidFill>
                </a:rPr>
                <a:t>하려니</a:t>
              </a:r>
              <a:r>
                <a:rPr lang="ko-KR" altLang="en-US" b="1" dirty="0">
                  <a:solidFill>
                    <a:srgbClr val="020202"/>
                  </a:solidFill>
                </a:rPr>
                <a:t> 관계 설정과 스키마 전략을 구성하는데 너무 </a:t>
              </a:r>
              <a:r>
                <a:rPr lang="ko-KR" altLang="en-US" b="1" dirty="0" err="1">
                  <a:solidFill>
                    <a:srgbClr val="020202"/>
                  </a:solidFill>
                </a:rPr>
                <a:t>오래걸렸습니다</a:t>
              </a:r>
              <a:r>
                <a:rPr lang="en-US" altLang="ko-KR" b="1" dirty="0">
                  <a:solidFill>
                    <a:srgbClr val="020202"/>
                  </a:solidFill>
                </a:rPr>
                <a:t>.</a:t>
              </a:r>
            </a:p>
            <a:p>
              <a:pPr marL="342900" indent="-342900" algn="ctr">
                <a:buAutoNum type="arabicPeriod"/>
              </a:pPr>
              <a:endParaRPr lang="en-US" altLang="ko-KR" b="1" dirty="0">
                <a:solidFill>
                  <a:srgbClr val="020202"/>
                </a:solidFill>
              </a:endParaRPr>
            </a:p>
            <a:p>
              <a:pPr marL="342900" indent="-342900" algn="ctr">
                <a:buAutoNum type="arabicPeriod"/>
              </a:pPr>
              <a:r>
                <a:rPr lang="ko-KR" altLang="en-US" b="1" dirty="0">
                  <a:solidFill>
                    <a:srgbClr val="020202"/>
                  </a:solidFill>
                </a:rPr>
                <a:t>또한 스키마가 자주 변경될 가능성이 높기 때문에 </a:t>
              </a:r>
              <a:r>
                <a:rPr lang="en-US" altLang="ko-KR" b="1" dirty="0">
                  <a:solidFill>
                    <a:srgbClr val="020202"/>
                  </a:solidFill>
                </a:rPr>
                <a:t>MongoDB</a:t>
              </a:r>
              <a:r>
                <a:rPr lang="ko-KR" altLang="en-US" b="1" dirty="0">
                  <a:solidFill>
                    <a:srgbClr val="020202"/>
                  </a:solidFill>
                </a:rPr>
                <a:t>를 사용하고 벡터는 </a:t>
              </a:r>
              <a:r>
                <a:rPr lang="en-US" altLang="ko-KR" b="1" dirty="0" err="1">
                  <a:solidFill>
                    <a:srgbClr val="020202"/>
                  </a:solidFill>
                </a:rPr>
                <a:t>Chorma</a:t>
              </a:r>
              <a:r>
                <a:rPr lang="ko-KR" altLang="en-US" b="1" dirty="0">
                  <a:solidFill>
                    <a:srgbClr val="020202"/>
                  </a:solidFill>
                </a:rPr>
                <a:t>와 같은 </a:t>
              </a:r>
              <a:r>
                <a:rPr lang="en-US" altLang="ko-KR" b="1" dirty="0">
                  <a:solidFill>
                    <a:srgbClr val="020202"/>
                  </a:solidFill>
                </a:rPr>
                <a:t>Vector DB</a:t>
              </a:r>
              <a:r>
                <a:rPr lang="ko-KR" altLang="en-US" b="1" dirty="0">
                  <a:solidFill>
                    <a:srgbClr val="020202"/>
                  </a:solidFill>
                </a:rPr>
                <a:t>를 따로 쓰는 게 좋을 것입니다</a:t>
              </a:r>
              <a:r>
                <a:rPr lang="en-US" altLang="ko-KR" b="1" dirty="0">
                  <a:solidFill>
                    <a:srgbClr val="020202"/>
                  </a:solidFill>
                </a:rPr>
                <a:t>.</a:t>
              </a:r>
              <a:endParaRPr lang="ko-KR" altLang="en-US" b="1" dirty="0">
                <a:solidFill>
                  <a:srgbClr val="020202"/>
                </a:solidFill>
              </a:endParaRPr>
            </a:p>
          </p:txBody>
        </p:sp>
        <p:sp>
          <p:nvSpPr>
            <p:cNvPr id="24" name="TextBox 23">
              <a:extLst>
                <a:ext uri="{FF2B5EF4-FFF2-40B4-BE49-F238E27FC236}">
                  <a16:creationId xmlns:a16="http://schemas.microsoft.com/office/drawing/2014/main" id="{6A47CD33-61F6-2E4E-2B02-913AD489DEAD}"/>
                </a:ext>
              </a:extLst>
            </p:cNvPr>
            <p:cNvSpPr txBox="1"/>
            <p:nvPr/>
          </p:nvSpPr>
          <p:spPr>
            <a:xfrm>
              <a:off x="1072269" y="4830954"/>
              <a:ext cx="4354013" cy="461665"/>
            </a:xfrm>
            <a:prstGeom prst="rect">
              <a:avLst/>
            </a:prstGeom>
            <a:noFill/>
          </p:spPr>
          <p:txBody>
            <a:bodyPr wrap="none" rtlCol="0">
              <a:spAutoFit/>
            </a:bodyPr>
            <a:lstStyle/>
            <a:p>
              <a:pPr algn="ctr"/>
              <a:r>
                <a:rPr lang="en-US" altLang="ko-KR" sz="2400" spc="-300" dirty="0" err="1">
                  <a:solidFill>
                    <a:schemeClr val="bg1"/>
                  </a:solidFill>
                </a:rPr>
                <a:t>Postgresql</a:t>
              </a:r>
              <a:r>
                <a:rPr lang="en-US" altLang="ko-KR" sz="2400" spc="-300" dirty="0">
                  <a:solidFill>
                    <a:schemeClr val="bg1"/>
                  </a:solidFill>
                </a:rPr>
                <a:t> + </a:t>
              </a:r>
              <a:r>
                <a:rPr lang="en-US" altLang="ko-KR" sz="2400" spc="-300" dirty="0" err="1">
                  <a:solidFill>
                    <a:schemeClr val="bg1"/>
                  </a:solidFill>
                </a:rPr>
                <a:t>Pgvector</a:t>
              </a:r>
              <a:r>
                <a:rPr lang="en-US" altLang="ko-KR" sz="2400" spc="-300" dirty="0">
                  <a:solidFill>
                    <a:schemeClr val="bg1"/>
                  </a:solidFill>
                </a:rPr>
                <a:t> =&gt; MongoDB</a:t>
              </a:r>
              <a:r>
                <a:rPr lang="ko-KR" altLang="en-US" sz="2400" spc="-300" dirty="0">
                  <a:solidFill>
                    <a:schemeClr val="bg1"/>
                  </a:solidFill>
                </a:rPr>
                <a:t> </a:t>
              </a:r>
              <a:r>
                <a:rPr lang="en-US" altLang="ko-KR" sz="2400" spc="-300" dirty="0">
                  <a:solidFill>
                    <a:schemeClr val="bg1"/>
                  </a:solidFill>
                </a:rPr>
                <a:t>+</a:t>
              </a:r>
              <a:r>
                <a:rPr lang="ko-KR" altLang="en-US" sz="2400" spc="-300" dirty="0">
                  <a:solidFill>
                    <a:schemeClr val="bg1"/>
                  </a:solidFill>
                </a:rPr>
                <a:t> </a:t>
              </a:r>
              <a:r>
                <a:rPr lang="en-US" altLang="ko-KR" sz="2400" spc="-300" dirty="0" err="1">
                  <a:solidFill>
                    <a:schemeClr val="bg1"/>
                  </a:solidFill>
                </a:rPr>
                <a:t>VectorDB</a:t>
              </a:r>
              <a:endParaRPr lang="ko-KR" altLang="en-US" sz="2400" spc="-300" dirty="0">
                <a:solidFill>
                  <a:schemeClr val="bg1"/>
                </a:solidFill>
              </a:endParaRPr>
            </a:p>
          </p:txBody>
        </p:sp>
      </p:grpSp>
      <p:cxnSp>
        <p:nvCxnSpPr>
          <p:cNvPr id="28" name="직선 연결선 27">
            <a:extLst>
              <a:ext uri="{FF2B5EF4-FFF2-40B4-BE49-F238E27FC236}">
                <a16:creationId xmlns:a16="http://schemas.microsoft.com/office/drawing/2014/main" id="{E990BC48-D523-39A2-97D5-6A8D3F376D33}"/>
              </a:ext>
            </a:extLst>
          </p:cNvPr>
          <p:cNvCxnSpPr>
            <a:cxnSpLocks/>
          </p:cNvCxnSpPr>
          <p:nvPr/>
        </p:nvCxnSpPr>
        <p:spPr>
          <a:xfrm>
            <a:off x="1153688" y="724829"/>
            <a:ext cx="1103831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B56D8B3-6E25-EF00-15F4-55541CF8CEEF}"/>
              </a:ext>
            </a:extLst>
          </p:cNvPr>
          <p:cNvSpPr txBox="1"/>
          <p:nvPr/>
        </p:nvSpPr>
        <p:spPr>
          <a:xfrm>
            <a:off x="1280688" y="191869"/>
            <a:ext cx="7171835" cy="523220"/>
          </a:xfrm>
          <a:prstGeom prst="rect">
            <a:avLst/>
          </a:prstGeom>
          <a:noFill/>
        </p:spPr>
        <p:txBody>
          <a:bodyPr wrap="none" rtlCol="0">
            <a:spAutoFit/>
          </a:bodyPr>
          <a:lstStyle/>
          <a:p>
            <a:r>
              <a:rPr lang="ko-KR" altLang="en-US" sz="2800" b="1" dirty="0">
                <a:solidFill>
                  <a:schemeClr val="tx1">
                    <a:lumMod val="75000"/>
                  </a:schemeClr>
                </a:solidFill>
                <a:latin typeface="+mn-ea"/>
              </a:rPr>
              <a:t>결론</a:t>
            </a:r>
            <a:r>
              <a:rPr lang="en-US" altLang="ko-KR" sz="2800" b="1" dirty="0">
                <a:solidFill>
                  <a:schemeClr val="tx1">
                    <a:lumMod val="75000"/>
                  </a:schemeClr>
                </a:solidFill>
                <a:latin typeface="+mn-ea"/>
              </a:rPr>
              <a:t>(1): </a:t>
            </a:r>
            <a:r>
              <a:rPr lang="ko-KR" altLang="en-US" sz="2800" b="1" dirty="0">
                <a:solidFill>
                  <a:schemeClr val="tx1">
                    <a:lumMod val="75000"/>
                  </a:schemeClr>
                </a:solidFill>
                <a:latin typeface="+mn-ea"/>
              </a:rPr>
              <a:t>스키마 전략을 단순하게</a:t>
            </a:r>
            <a:r>
              <a:rPr lang="en-US" altLang="ko-KR" sz="2800" b="1" dirty="0">
                <a:solidFill>
                  <a:schemeClr val="tx1">
                    <a:lumMod val="75000"/>
                  </a:schemeClr>
                </a:solidFill>
                <a:latin typeface="+mn-ea"/>
              </a:rPr>
              <a:t> MongoDB</a:t>
            </a:r>
            <a:r>
              <a:rPr lang="ko-KR" altLang="en-US" sz="2800" b="1" dirty="0">
                <a:solidFill>
                  <a:schemeClr val="tx1">
                    <a:lumMod val="75000"/>
                  </a:schemeClr>
                </a:solidFill>
                <a:latin typeface="+mn-ea"/>
              </a:rPr>
              <a:t>로</a:t>
            </a:r>
          </a:p>
        </p:txBody>
      </p:sp>
      <p:pic>
        <p:nvPicPr>
          <p:cNvPr id="10242" name="Picture 2" descr="MongoDB] 강좌 1편: 소개, 설치 및 데이터 모델링 | VELOPERT.LOG">
            <a:extLst>
              <a:ext uri="{FF2B5EF4-FFF2-40B4-BE49-F238E27FC236}">
                <a16:creationId xmlns:a16="http://schemas.microsoft.com/office/drawing/2014/main" id="{83D538A9-2B6A-E69A-6E43-FFFE68AABCBB}"/>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231328" y="1280161"/>
            <a:ext cx="5711993" cy="1949767"/>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Chroma - Database of Databases">
            <a:extLst>
              <a:ext uri="{FF2B5EF4-FFF2-40B4-BE49-F238E27FC236}">
                <a16:creationId xmlns:a16="http://schemas.microsoft.com/office/drawing/2014/main" id="{41B0BA6E-ED91-C3F1-18FD-4356332A61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9853" y="4808094"/>
            <a:ext cx="4981575"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1659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48B113-0764-FAEC-5399-9C3FC526B37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09D439A-5380-268A-B89C-7FF6C67C6277}"/>
              </a:ext>
            </a:extLst>
          </p:cNvPr>
          <p:cNvSpPr txBox="1"/>
          <p:nvPr/>
        </p:nvSpPr>
        <p:spPr>
          <a:xfrm>
            <a:off x="262461" y="187373"/>
            <a:ext cx="914994" cy="307777"/>
          </a:xfrm>
          <a:prstGeom prst="rect">
            <a:avLst/>
          </a:prstGeom>
          <a:noFill/>
        </p:spPr>
        <p:txBody>
          <a:bodyPr wrap="none" rtlCol="0">
            <a:spAutoFit/>
          </a:bodyPr>
          <a:lstStyle/>
          <a:p>
            <a:r>
              <a:rPr lang="en-US" altLang="ko-KR" sz="1400" b="1" dirty="0">
                <a:solidFill>
                  <a:schemeClr val="tx1">
                    <a:lumMod val="75000"/>
                  </a:schemeClr>
                </a:solidFill>
              </a:rPr>
              <a:t>Part 6   &gt;&gt;</a:t>
            </a:r>
            <a:endParaRPr lang="ko-KR" altLang="en-US" sz="1400" b="1" dirty="0">
              <a:solidFill>
                <a:schemeClr val="tx1">
                  <a:lumMod val="75000"/>
                </a:schemeClr>
              </a:solidFill>
            </a:endParaRPr>
          </a:p>
        </p:txBody>
      </p:sp>
      <p:grpSp>
        <p:nvGrpSpPr>
          <p:cNvPr id="4" name="그룹 3">
            <a:extLst>
              <a:ext uri="{FF2B5EF4-FFF2-40B4-BE49-F238E27FC236}">
                <a16:creationId xmlns:a16="http://schemas.microsoft.com/office/drawing/2014/main" id="{CCD86938-EDC8-4177-6FA2-908CDFEC8F0C}"/>
              </a:ext>
            </a:extLst>
          </p:cNvPr>
          <p:cNvGrpSpPr/>
          <p:nvPr/>
        </p:nvGrpSpPr>
        <p:grpSpPr>
          <a:xfrm>
            <a:off x="495299" y="1803400"/>
            <a:ext cx="5465375" cy="3898900"/>
            <a:chOff x="495299" y="1803400"/>
            <a:chExt cx="5465375" cy="3898900"/>
          </a:xfrm>
        </p:grpSpPr>
        <p:sp>
          <p:nvSpPr>
            <p:cNvPr id="11" name="직사각형 10">
              <a:extLst>
                <a:ext uri="{FF2B5EF4-FFF2-40B4-BE49-F238E27FC236}">
                  <a16:creationId xmlns:a16="http://schemas.microsoft.com/office/drawing/2014/main" id="{45043D3B-3C14-F44C-6DC7-37C6BFCF35FA}"/>
                </a:ext>
              </a:extLst>
            </p:cNvPr>
            <p:cNvSpPr/>
            <p:nvPr/>
          </p:nvSpPr>
          <p:spPr>
            <a:xfrm>
              <a:off x="495299" y="1803400"/>
              <a:ext cx="5465375" cy="389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B11E7178-F4E3-DBA5-46A8-074FB4AFE4A7}"/>
                </a:ext>
              </a:extLst>
            </p:cNvPr>
            <p:cNvSpPr/>
            <p:nvPr/>
          </p:nvSpPr>
          <p:spPr>
            <a:xfrm>
              <a:off x="808930" y="2117026"/>
              <a:ext cx="4880670" cy="27978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AutoNum type="arabicPeriod"/>
              </a:pPr>
              <a:r>
                <a:rPr lang="en-US" altLang="ko-KR" b="1" dirty="0">
                  <a:solidFill>
                    <a:srgbClr val="020202"/>
                  </a:solidFill>
                </a:rPr>
                <a:t>Airflow</a:t>
              </a:r>
              <a:r>
                <a:rPr lang="ko-KR" altLang="en-US" b="1" dirty="0">
                  <a:solidFill>
                    <a:srgbClr val="020202"/>
                  </a:solidFill>
                </a:rPr>
                <a:t>를 구성하려면 불가분 모듈화가 잘 된 스크립트가 생명이었다</a:t>
              </a:r>
              <a:r>
                <a:rPr lang="en-US" altLang="ko-KR" b="1" dirty="0">
                  <a:solidFill>
                    <a:srgbClr val="020202"/>
                  </a:solidFill>
                </a:rPr>
                <a:t>.</a:t>
              </a:r>
            </a:p>
            <a:p>
              <a:pPr marL="342900" indent="-342900" algn="ctr">
                <a:buAutoNum type="arabicPeriod"/>
              </a:pPr>
              <a:endParaRPr lang="en-US" altLang="ko-KR" b="1" dirty="0">
                <a:solidFill>
                  <a:srgbClr val="020202"/>
                </a:solidFill>
              </a:endParaRPr>
            </a:p>
            <a:p>
              <a:pPr marL="342900" indent="-342900" algn="ctr">
                <a:buAutoNum type="arabicPeriod"/>
              </a:pPr>
              <a:r>
                <a:rPr lang="ko-KR" altLang="en-US" b="1" dirty="0">
                  <a:solidFill>
                    <a:srgbClr val="020202"/>
                  </a:solidFill>
                </a:rPr>
                <a:t>따라서 스크립트 단위에서 모듈화를 못하면 </a:t>
              </a:r>
              <a:r>
                <a:rPr lang="en-US" altLang="ko-KR" b="1" dirty="0">
                  <a:solidFill>
                    <a:srgbClr val="020202"/>
                  </a:solidFill>
                </a:rPr>
                <a:t>Airflow</a:t>
              </a:r>
              <a:r>
                <a:rPr lang="ko-KR" altLang="en-US" b="1" dirty="0">
                  <a:solidFill>
                    <a:srgbClr val="020202"/>
                  </a:solidFill>
                </a:rPr>
                <a:t>에서 자동화가 될 것이라는 것도 허상이었다</a:t>
              </a:r>
              <a:r>
                <a:rPr lang="en-US" altLang="ko-KR" b="1" dirty="0">
                  <a:solidFill>
                    <a:srgbClr val="020202"/>
                  </a:solidFill>
                </a:rPr>
                <a:t>.</a:t>
              </a:r>
              <a:br>
                <a:rPr lang="en-US" altLang="ko-KR" b="1" dirty="0">
                  <a:solidFill>
                    <a:srgbClr val="020202"/>
                  </a:solidFill>
                </a:rPr>
              </a:br>
              <a:br>
                <a:rPr lang="en-US" altLang="ko-KR" b="1" dirty="0">
                  <a:solidFill>
                    <a:srgbClr val="020202"/>
                  </a:solidFill>
                </a:rPr>
              </a:br>
              <a:r>
                <a:rPr lang="en-US" altLang="ko-KR" b="1" dirty="0">
                  <a:solidFill>
                    <a:srgbClr val="020202"/>
                  </a:solidFill>
                </a:rPr>
                <a:t>3. </a:t>
              </a:r>
              <a:r>
                <a:rPr lang="ko-KR" altLang="en-US" b="1" dirty="0">
                  <a:solidFill>
                    <a:srgbClr val="020202"/>
                  </a:solidFill>
                </a:rPr>
                <a:t>스크립트 관리 만으로도 어플리케이션 레벨에서 자동화를 잘 할 </a:t>
              </a:r>
              <a:r>
                <a:rPr lang="ko-KR" altLang="en-US" b="1" dirty="0" err="1">
                  <a:solidFill>
                    <a:srgbClr val="020202"/>
                  </a:solidFill>
                </a:rPr>
                <a:t>수있으므로</a:t>
              </a:r>
              <a:r>
                <a:rPr lang="ko-KR" altLang="en-US" b="1" dirty="0">
                  <a:solidFill>
                    <a:srgbClr val="020202"/>
                  </a:solidFill>
                </a:rPr>
                <a:t>  </a:t>
              </a:r>
              <a:r>
                <a:rPr lang="en-US" altLang="ko-KR" b="1" dirty="0">
                  <a:solidFill>
                    <a:srgbClr val="020202"/>
                  </a:solidFill>
                </a:rPr>
                <a:t>Airflow</a:t>
              </a:r>
              <a:r>
                <a:rPr lang="ko-KR" altLang="en-US" b="1" dirty="0">
                  <a:solidFill>
                    <a:srgbClr val="020202"/>
                  </a:solidFill>
                </a:rPr>
                <a:t>자체도 사용 여부 자체를 재고</a:t>
              </a:r>
            </a:p>
          </p:txBody>
        </p:sp>
        <p:sp>
          <p:nvSpPr>
            <p:cNvPr id="24" name="TextBox 23">
              <a:extLst>
                <a:ext uri="{FF2B5EF4-FFF2-40B4-BE49-F238E27FC236}">
                  <a16:creationId xmlns:a16="http://schemas.microsoft.com/office/drawing/2014/main" id="{CD5EBD1F-BC85-807D-8B9B-92BED8D44E41}"/>
                </a:ext>
              </a:extLst>
            </p:cNvPr>
            <p:cNvSpPr txBox="1"/>
            <p:nvPr/>
          </p:nvSpPr>
          <p:spPr>
            <a:xfrm>
              <a:off x="2017998" y="4997692"/>
              <a:ext cx="2462534" cy="461665"/>
            </a:xfrm>
            <a:prstGeom prst="rect">
              <a:avLst/>
            </a:prstGeom>
            <a:noFill/>
          </p:spPr>
          <p:txBody>
            <a:bodyPr wrap="none" rtlCol="0">
              <a:spAutoFit/>
            </a:bodyPr>
            <a:lstStyle/>
            <a:p>
              <a:pPr algn="ctr"/>
              <a:r>
                <a:rPr lang="ko-KR" altLang="en-US" sz="2400" spc="-300" dirty="0">
                  <a:solidFill>
                    <a:schemeClr val="bg1"/>
                  </a:solidFill>
                </a:rPr>
                <a:t>스크립트 관리 우선</a:t>
              </a:r>
              <a:r>
                <a:rPr lang="en-US" altLang="ko-KR" sz="2400" spc="-300" dirty="0">
                  <a:solidFill>
                    <a:schemeClr val="bg1"/>
                  </a:solidFill>
                </a:rPr>
                <a:t>!</a:t>
              </a:r>
              <a:endParaRPr lang="ko-KR" altLang="en-US" sz="2400" spc="-300" dirty="0">
                <a:solidFill>
                  <a:schemeClr val="bg1"/>
                </a:solidFill>
              </a:endParaRPr>
            </a:p>
          </p:txBody>
        </p:sp>
      </p:grpSp>
      <p:cxnSp>
        <p:nvCxnSpPr>
          <p:cNvPr id="28" name="직선 연결선 27">
            <a:extLst>
              <a:ext uri="{FF2B5EF4-FFF2-40B4-BE49-F238E27FC236}">
                <a16:creationId xmlns:a16="http://schemas.microsoft.com/office/drawing/2014/main" id="{971E6335-9BCF-4EF7-3367-A0276F341B97}"/>
              </a:ext>
            </a:extLst>
          </p:cNvPr>
          <p:cNvCxnSpPr>
            <a:cxnSpLocks/>
          </p:cNvCxnSpPr>
          <p:nvPr/>
        </p:nvCxnSpPr>
        <p:spPr>
          <a:xfrm>
            <a:off x="1153688" y="724829"/>
            <a:ext cx="1103831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AF0E274-3C54-27C5-2F5B-F17CA237E125}"/>
              </a:ext>
            </a:extLst>
          </p:cNvPr>
          <p:cNvSpPr txBox="1"/>
          <p:nvPr/>
        </p:nvSpPr>
        <p:spPr>
          <a:xfrm>
            <a:off x="1280688" y="191869"/>
            <a:ext cx="10699660" cy="523220"/>
          </a:xfrm>
          <a:prstGeom prst="rect">
            <a:avLst/>
          </a:prstGeom>
          <a:noFill/>
        </p:spPr>
        <p:txBody>
          <a:bodyPr wrap="none" rtlCol="0">
            <a:spAutoFit/>
          </a:bodyPr>
          <a:lstStyle/>
          <a:p>
            <a:r>
              <a:rPr lang="ko-KR" altLang="en-US" sz="2800" b="1" dirty="0">
                <a:solidFill>
                  <a:schemeClr val="tx1">
                    <a:lumMod val="75000"/>
                  </a:schemeClr>
                </a:solidFill>
                <a:latin typeface="+mn-ea"/>
              </a:rPr>
              <a:t>결론</a:t>
            </a:r>
            <a:r>
              <a:rPr lang="en-US" altLang="ko-KR" sz="2800" b="1" dirty="0">
                <a:solidFill>
                  <a:schemeClr val="tx1">
                    <a:lumMod val="75000"/>
                  </a:schemeClr>
                </a:solidFill>
                <a:latin typeface="+mn-ea"/>
              </a:rPr>
              <a:t>(2): </a:t>
            </a:r>
            <a:r>
              <a:rPr lang="ko-KR" altLang="en-US" sz="2800" b="1" dirty="0">
                <a:solidFill>
                  <a:schemeClr val="tx1">
                    <a:lumMod val="75000"/>
                  </a:schemeClr>
                </a:solidFill>
                <a:latin typeface="+mn-ea"/>
              </a:rPr>
              <a:t>자동화를 만드는 것은 </a:t>
            </a:r>
            <a:r>
              <a:rPr lang="en-US" altLang="ko-KR" sz="2800" b="1" dirty="0">
                <a:solidFill>
                  <a:schemeClr val="tx1">
                    <a:lumMod val="75000"/>
                  </a:schemeClr>
                </a:solidFill>
                <a:latin typeface="+mn-ea"/>
              </a:rPr>
              <a:t>Airflow</a:t>
            </a:r>
            <a:r>
              <a:rPr lang="ko-KR" altLang="en-US" sz="2800" b="1" dirty="0">
                <a:solidFill>
                  <a:schemeClr val="tx1">
                    <a:lumMod val="75000"/>
                  </a:schemeClr>
                </a:solidFill>
                <a:latin typeface="+mn-ea"/>
              </a:rPr>
              <a:t>가 아니라 스크립트 단위 관리</a:t>
            </a:r>
          </a:p>
        </p:txBody>
      </p:sp>
      <p:pic>
        <p:nvPicPr>
          <p:cNvPr id="3" name="Picture 4" descr="아파치 에어플로 - 위키백과, 우리 모두의 백과사전">
            <a:extLst>
              <a:ext uri="{FF2B5EF4-FFF2-40B4-BE49-F238E27FC236}">
                <a16:creationId xmlns:a16="http://schemas.microsoft.com/office/drawing/2014/main" id="{2B3B3947-8A46-67FF-4A7D-A2985FDAF5FC}"/>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7614120" y="2010294"/>
            <a:ext cx="3256094" cy="1259023"/>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좋은 코드&quot;의 작성 기술">
            <a:extLst>
              <a:ext uri="{FF2B5EF4-FFF2-40B4-BE49-F238E27FC236}">
                <a16:creationId xmlns:a16="http://schemas.microsoft.com/office/drawing/2014/main" id="{2777B559-BDFE-7A5C-B12E-EF37DEE2E8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0528" y="3995736"/>
            <a:ext cx="2486025" cy="1838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7739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F6ECE-3D53-CAE8-37F6-A41893F4EA0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A74C95C-9227-BF1F-5D15-5099D6D9FD3E}"/>
              </a:ext>
            </a:extLst>
          </p:cNvPr>
          <p:cNvSpPr txBox="1"/>
          <p:nvPr/>
        </p:nvSpPr>
        <p:spPr>
          <a:xfrm>
            <a:off x="262461" y="187373"/>
            <a:ext cx="914994" cy="307777"/>
          </a:xfrm>
          <a:prstGeom prst="rect">
            <a:avLst/>
          </a:prstGeom>
          <a:noFill/>
        </p:spPr>
        <p:txBody>
          <a:bodyPr wrap="none" rtlCol="0">
            <a:spAutoFit/>
          </a:bodyPr>
          <a:lstStyle/>
          <a:p>
            <a:r>
              <a:rPr lang="en-US" altLang="ko-KR" sz="1400" b="1" dirty="0">
                <a:solidFill>
                  <a:schemeClr val="tx1">
                    <a:lumMod val="75000"/>
                  </a:schemeClr>
                </a:solidFill>
              </a:rPr>
              <a:t>Part 6   &gt;&gt;</a:t>
            </a:r>
            <a:endParaRPr lang="ko-KR" altLang="en-US" sz="1400" b="1" dirty="0">
              <a:solidFill>
                <a:schemeClr val="tx1">
                  <a:lumMod val="75000"/>
                </a:schemeClr>
              </a:solidFill>
            </a:endParaRPr>
          </a:p>
        </p:txBody>
      </p:sp>
      <p:sp>
        <p:nvSpPr>
          <p:cNvPr id="11" name="직사각형 10">
            <a:extLst>
              <a:ext uri="{FF2B5EF4-FFF2-40B4-BE49-F238E27FC236}">
                <a16:creationId xmlns:a16="http://schemas.microsoft.com/office/drawing/2014/main" id="{50B6E95E-BBEF-FFD3-E3A8-B6EBE1090E0A}"/>
              </a:ext>
            </a:extLst>
          </p:cNvPr>
          <p:cNvSpPr/>
          <p:nvPr/>
        </p:nvSpPr>
        <p:spPr>
          <a:xfrm>
            <a:off x="495299" y="1803400"/>
            <a:ext cx="5465375" cy="389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03F98D21-D0A7-FFCC-45A8-6BF8F1C01F41}"/>
              </a:ext>
            </a:extLst>
          </p:cNvPr>
          <p:cNvSpPr/>
          <p:nvPr/>
        </p:nvSpPr>
        <p:spPr>
          <a:xfrm>
            <a:off x="808930" y="2117026"/>
            <a:ext cx="4880670" cy="27978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AutoNum type="arabicPeriod"/>
            </a:pPr>
            <a:r>
              <a:rPr lang="en-US" altLang="ko-KR" b="1" dirty="0">
                <a:solidFill>
                  <a:srgbClr val="020202"/>
                </a:solidFill>
              </a:rPr>
              <a:t>Airflow</a:t>
            </a:r>
            <a:r>
              <a:rPr lang="ko-KR" altLang="en-US" b="1" dirty="0">
                <a:solidFill>
                  <a:srgbClr val="020202"/>
                </a:solidFill>
              </a:rPr>
              <a:t>를 구성한다 하더라도 외부 </a:t>
            </a:r>
            <a:r>
              <a:rPr lang="en-US" altLang="ko-KR" b="1" dirty="0">
                <a:solidFill>
                  <a:srgbClr val="020202"/>
                </a:solidFill>
              </a:rPr>
              <a:t>GPU </a:t>
            </a:r>
            <a:r>
              <a:rPr lang="ko-KR" altLang="en-US" b="1" dirty="0">
                <a:solidFill>
                  <a:srgbClr val="020202"/>
                </a:solidFill>
              </a:rPr>
              <a:t>환경에서 훈련하는 것까지 자동화하긴 어렵다</a:t>
            </a:r>
            <a:r>
              <a:rPr lang="en-US" altLang="ko-KR" b="1" dirty="0">
                <a:solidFill>
                  <a:srgbClr val="020202"/>
                </a:solidFill>
              </a:rPr>
              <a:t>.</a:t>
            </a:r>
          </a:p>
        </p:txBody>
      </p:sp>
      <p:sp>
        <p:nvSpPr>
          <p:cNvPr id="24" name="TextBox 23">
            <a:extLst>
              <a:ext uri="{FF2B5EF4-FFF2-40B4-BE49-F238E27FC236}">
                <a16:creationId xmlns:a16="http://schemas.microsoft.com/office/drawing/2014/main" id="{83169C4B-98F7-6BD7-598A-660E108EE86A}"/>
              </a:ext>
            </a:extLst>
          </p:cNvPr>
          <p:cNvSpPr txBox="1"/>
          <p:nvPr/>
        </p:nvSpPr>
        <p:spPr>
          <a:xfrm>
            <a:off x="2199139" y="4997692"/>
            <a:ext cx="2100255" cy="461665"/>
          </a:xfrm>
          <a:prstGeom prst="rect">
            <a:avLst/>
          </a:prstGeom>
          <a:noFill/>
        </p:spPr>
        <p:txBody>
          <a:bodyPr wrap="none" rtlCol="0">
            <a:spAutoFit/>
          </a:bodyPr>
          <a:lstStyle/>
          <a:p>
            <a:pPr algn="ctr"/>
            <a:r>
              <a:rPr lang="ko-KR" altLang="en-US" sz="2400" spc="-300" dirty="0">
                <a:solidFill>
                  <a:schemeClr val="bg1"/>
                </a:solidFill>
              </a:rPr>
              <a:t>훈련은 반자동화</a:t>
            </a:r>
          </a:p>
        </p:txBody>
      </p:sp>
      <p:cxnSp>
        <p:nvCxnSpPr>
          <p:cNvPr id="28" name="직선 연결선 27">
            <a:extLst>
              <a:ext uri="{FF2B5EF4-FFF2-40B4-BE49-F238E27FC236}">
                <a16:creationId xmlns:a16="http://schemas.microsoft.com/office/drawing/2014/main" id="{D558BB65-EF67-1352-72C9-AE2EE1A15240}"/>
              </a:ext>
            </a:extLst>
          </p:cNvPr>
          <p:cNvCxnSpPr>
            <a:cxnSpLocks/>
          </p:cNvCxnSpPr>
          <p:nvPr/>
        </p:nvCxnSpPr>
        <p:spPr>
          <a:xfrm>
            <a:off x="1153688" y="724829"/>
            <a:ext cx="1103831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68D4A40-706F-6494-C1ED-9A73B4934D9E}"/>
              </a:ext>
            </a:extLst>
          </p:cNvPr>
          <p:cNvSpPr txBox="1"/>
          <p:nvPr/>
        </p:nvSpPr>
        <p:spPr>
          <a:xfrm>
            <a:off x="1280688" y="191869"/>
            <a:ext cx="8961107" cy="523220"/>
          </a:xfrm>
          <a:prstGeom prst="rect">
            <a:avLst/>
          </a:prstGeom>
          <a:noFill/>
        </p:spPr>
        <p:txBody>
          <a:bodyPr wrap="none" rtlCol="0">
            <a:spAutoFit/>
          </a:bodyPr>
          <a:lstStyle/>
          <a:p>
            <a:r>
              <a:rPr lang="ko-KR" altLang="en-US" sz="2800" b="1" dirty="0">
                <a:solidFill>
                  <a:schemeClr val="tx1">
                    <a:lumMod val="75000"/>
                  </a:schemeClr>
                </a:solidFill>
                <a:latin typeface="+mn-ea"/>
              </a:rPr>
              <a:t>결론</a:t>
            </a:r>
            <a:r>
              <a:rPr lang="en-US" altLang="ko-KR" sz="2800" b="1" dirty="0">
                <a:solidFill>
                  <a:schemeClr val="tx1">
                    <a:lumMod val="75000"/>
                  </a:schemeClr>
                </a:solidFill>
                <a:latin typeface="+mn-ea"/>
              </a:rPr>
              <a:t>(3): </a:t>
            </a:r>
            <a:r>
              <a:rPr lang="en-US" altLang="ko-KR" sz="2800" b="1" dirty="0"/>
              <a:t>Vast.ai </a:t>
            </a:r>
            <a:r>
              <a:rPr lang="ko-KR" altLang="en-US" sz="2800" b="1" dirty="0"/>
              <a:t>환경에서 훈련 자동화는 구조적으로 한계</a:t>
            </a:r>
            <a:endParaRPr lang="ko-KR" altLang="en-US" sz="2800" b="1" dirty="0">
              <a:solidFill>
                <a:schemeClr val="tx1">
                  <a:lumMod val="75000"/>
                </a:schemeClr>
              </a:solidFill>
              <a:latin typeface="+mn-ea"/>
            </a:endParaRPr>
          </a:p>
        </p:txBody>
      </p:sp>
      <p:pic>
        <p:nvPicPr>
          <p:cNvPr id="12290" name="Picture 2" descr="클라우드 컴퓨팅과 IaaS, PaaS, SaaS">
            <a:extLst>
              <a:ext uri="{FF2B5EF4-FFF2-40B4-BE49-F238E27FC236}">
                <a16:creationId xmlns:a16="http://schemas.microsoft.com/office/drawing/2014/main" id="{1E9EF01B-2F90-F32A-543E-9FD2D48D79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5105" y="1905953"/>
            <a:ext cx="5246644" cy="3633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219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32524"/>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D1C2569-CB22-EF87-238A-DB75617324AB}"/>
              </a:ext>
            </a:extLst>
          </p:cNvPr>
          <p:cNvSpPr txBox="1"/>
          <p:nvPr/>
        </p:nvSpPr>
        <p:spPr>
          <a:xfrm>
            <a:off x="3048000" y="2321004"/>
            <a:ext cx="6096000" cy="2215991"/>
          </a:xfrm>
          <a:prstGeom prst="rect">
            <a:avLst/>
          </a:prstGeom>
          <a:noFill/>
        </p:spPr>
        <p:txBody>
          <a:bodyPr wrap="square">
            <a:spAutoFit/>
          </a:bodyPr>
          <a:lstStyle/>
          <a:p>
            <a:pPr algn="ctr"/>
            <a:r>
              <a:rPr lang="en-US" altLang="ko-KR" sz="13800" b="1" dirty="0">
                <a:solidFill>
                  <a:schemeClr val="bg1"/>
                </a:solidFill>
                <a:latin typeface="+mj-ea"/>
                <a:ea typeface="+mj-ea"/>
              </a:rPr>
              <a:t>Q&amp;A</a:t>
            </a:r>
            <a:endParaRPr lang="ko-KR" altLang="en-US" sz="13800" b="1" dirty="0">
              <a:solidFill>
                <a:schemeClr val="bg1"/>
              </a:solidFill>
              <a:latin typeface="+mj-ea"/>
              <a:ea typeface="+mj-ea"/>
            </a:endParaRPr>
          </a:p>
        </p:txBody>
      </p:sp>
    </p:spTree>
    <p:extLst>
      <p:ext uri="{BB962C8B-B14F-4D97-AF65-F5344CB8AC3E}">
        <p14:creationId xmlns:p14="http://schemas.microsoft.com/office/powerpoint/2010/main" val="935446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89A81-9E7B-405F-AC0D-6C515A75BB8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FAF38CE-314A-E1D5-568E-2BC922377A62}"/>
              </a:ext>
            </a:extLst>
          </p:cNvPr>
          <p:cNvSpPr txBox="1"/>
          <p:nvPr/>
        </p:nvSpPr>
        <p:spPr>
          <a:xfrm>
            <a:off x="262461" y="187373"/>
            <a:ext cx="914994" cy="307777"/>
          </a:xfrm>
          <a:prstGeom prst="rect">
            <a:avLst/>
          </a:prstGeom>
          <a:noFill/>
        </p:spPr>
        <p:txBody>
          <a:bodyPr wrap="none" rtlCol="0">
            <a:spAutoFit/>
          </a:bodyPr>
          <a:lstStyle/>
          <a:p>
            <a:r>
              <a:rPr lang="en-US" altLang="ko-KR" sz="1400" dirty="0">
                <a:solidFill>
                  <a:schemeClr val="tx1">
                    <a:lumMod val="75000"/>
                  </a:schemeClr>
                </a:solidFill>
              </a:rPr>
              <a:t>Part 1   &gt;&gt;</a:t>
            </a:r>
            <a:endParaRPr lang="ko-KR" altLang="en-US" sz="1400" dirty="0">
              <a:solidFill>
                <a:schemeClr val="tx1">
                  <a:lumMod val="75000"/>
                </a:schemeClr>
              </a:solidFill>
            </a:endParaRPr>
          </a:p>
        </p:txBody>
      </p:sp>
      <p:sp>
        <p:nvSpPr>
          <p:cNvPr id="6" name="TextBox 5">
            <a:extLst>
              <a:ext uri="{FF2B5EF4-FFF2-40B4-BE49-F238E27FC236}">
                <a16:creationId xmlns:a16="http://schemas.microsoft.com/office/drawing/2014/main" id="{056885E0-3827-B12E-258B-3CF66D7351E2}"/>
              </a:ext>
            </a:extLst>
          </p:cNvPr>
          <p:cNvSpPr txBox="1"/>
          <p:nvPr/>
        </p:nvSpPr>
        <p:spPr>
          <a:xfrm>
            <a:off x="1280688" y="191869"/>
            <a:ext cx="902811" cy="523220"/>
          </a:xfrm>
          <a:prstGeom prst="rect">
            <a:avLst/>
          </a:prstGeom>
          <a:noFill/>
        </p:spPr>
        <p:txBody>
          <a:bodyPr wrap="none" rtlCol="0">
            <a:spAutoFit/>
          </a:bodyPr>
          <a:lstStyle/>
          <a:p>
            <a:r>
              <a:rPr lang="ko-KR" altLang="en-US" sz="2800" b="1" dirty="0">
                <a:solidFill>
                  <a:schemeClr val="tx1">
                    <a:lumMod val="75000"/>
                  </a:schemeClr>
                </a:solidFill>
                <a:latin typeface="+mn-ea"/>
              </a:rPr>
              <a:t>개요</a:t>
            </a:r>
          </a:p>
        </p:txBody>
      </p:sp>
      <p:cxnSp>
        <p:nvCxnSpPr>
          <p:cNvPr id="10" name="직선 연결선 9">
            <a:extLst>
              <a:ext uri="{FF2B5EF4-FFF2-40B4-BE49-F238E27FC236}">
                <a16:creationId xmlns:a16="http://schemas.microsoft.com/office/drawing/2014/main" id="{86135547-D71B-54BD-BCC8-3B401382CCC2}"/>
              </a:ext>
            </a:extLst>
          </p:cNvPr>
          <p:cNvCxnSpPr>
            <a:cxnSpLocks/>
          </p:cNvCxnSpPr>
          <p:nvPr/>
        </p:nvCxnSpPr>
        <p:spPr>
          <a:xfrm>
            <a:off x="1153688" y="724829"/>
            <a:ext cx="1103831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59532BE-04BA-85C9-9CE1-ABC34CA13FDE}"/>
              </a:ext>
            </a:extLst>
          </p:cNvPr>
          <p:cNvSpPr txBox="1"/>
          <p:nvPr/>
        </p:nvSpPr>
        <p:spPr>
          <a:xfrm>
            <a:off x="5367192" y="1811089"/>
            <a:ext cx="1520544" cy="830997"/>
          </a:xfrm>
          <a:prstGeom prst="rect">
            <a:avLst/>
          </a:prstGeom>
          <a:noFill/>
        </p:spPr>
        <p:txBody>
          <a:bodyPr wrap="none" rtlCol="0">
            <a:spAutoFit/>
          </a:bodyPr>
          <a:lstStyle/>
          <a:p>
            <a:pPr algn="ctr"/>
            <a:r>
              <a:rPr lang="en-US" altLang="ko-KR" sz="2400" b="1" dirty="0">
                <a:solidFill>
                  <a:schemeClr val="bg1"/>
                </a:solidFill>
              </a:rPr>
              <a:t>Hyper</a:t>
            </a:r>
            <a:br>
              <a:rPr lang="en-US" altLang="ko-KR" sz="2400" b="1" dirty="0">
                <a:solidFill>
                  <a:schemeClr val="bg1"/>
                </a:solidFill>
              </a:rPr>
            </a:br>
            <a:r>
              <a:rPr lang="en-US" altLang="ko-KR" sz="2400" b="1" dirty="0">
                <a:solidFill>
                  <a:schemeClr val="bg1"/>
                </a:solidFill>
              </a:rPr>
              <a:t>Parameter</a:t>
            </a:r>
            <a:endParaRPr lang="ko-KR" altLang="en-US" sz="2400" b="1" dirty="0">
              <a:solidFill>
                <a:schemeClr val="bg1"/>
              </a:solidFill>
            </a:endParaRPr>
          </a:p>
        </p:txBody>
      </p:sp>
      <p:sp>
        <p:nvSpPr>
          <p:cNvPr id="12" name="TextBox 11">
            <a:extLst>
              <a:ext uri="{FF2B5EF4-FFF2-40B4-BE49-F238E27FC236}">
                <a16:creationId xmlns:a16="http://schemas.microsoft.com/office/drawing/2014/main" id="{C396ABB4-EE3D-D53E-6AF2-5160E8535456}"/>
              </a:ext>
            </a:extLst>
          </p:cNvPr>
          <p:cNvSpPr txBox="1"/>
          <p:nvPr/>
        </p:nvSpPr>
        <p:spPr>
          <a:xfrm>
            <a:off x="4047381" y="5217229"/>
            <a:ext cx="784702" cy="461665"/>
          </a:xfrm>
          <a:prstGeom prst="rect">
            <a:avLst/>
          </a:prstGeom>
          <a:noFill/>
        </p:spPr>
        <p:txBody>
          <a:bodyPr wrap="none" rtlCol="0">
            <a:spAutoFit/>
          </a:bodyPr>
          <a:lstStyle/>
          <a:p>
            <a:pPr algn="ctr"/>
            <a:r>
              <a:rPr lang="en-US" altLang="ko-KR" sz="2400" b="1" dirty="0">
                <a:solidFill>
                  <a:schemeClr val="bg1"/>
                </a:solidFill>
                <a:latin typeface="+mj-lt"/>
              </a:rPr>
              <a:t>Data</a:t>
            </a:r>
            <a:endParaRPr lang="ko-KR" altLang="en-US" sz="2400" b="1" dirty="0">
              <a:solidFill>
                <a:schemeClr val="bg1"/>
              </a:solidFill>
              <a:latin typeface="+mj-lt"/>
            </a:endParaRPr>
          </a:p>
        </p:txBody>
      </p:sp>
      <p:sp>
        <p:nvSpPr>
          <p:cNvPr id="18" name="TextBox 17">
            <a:extLst>
              <a:ext uri="{FF2B5EF4-FFF2-40B4-BE49-F238E27FC236}">
                <a16:creationId xmlns:a16="http://schemas.microsoft.com/office/drawing/2014/main" id="{4975A04F-B4CE-4030-C074-02F20A18B0D8}"/>
              </a:ext>
            </a:extLst>
          </p:cNvPr>
          <p:cNvSpPr txBox="1"/>
          <p:nvPr/>
        </p:nvSpPr>
        <p:spPr>
          <a:xfrm>
            <a:off x="7508165" y="5156497"/>
            <a:ext cx="693202" cy="461665"/>
          </a:xfrm>
          <a:prstGeom prst="rect">
            <a:avLst/>
          </a:prstGeom>
          <a:noFill/>
        </p:spPr>
        <p:txBody>
          <a:bodyPr wrap="none" rtlCol="0">
            <a:spAutoFit/>
          </a:bodyPr>
          <a:lstStyle/>
          <a:p>
            <a:pPr algn="ctr"/>
            <a:r>
              <a:rPr lang="en-US" altLang="ko-KR" sz="2400" b="1" dirty="0">
                <a:solidFill>
                  <a:schemeClr val="bg1"/>
                </a:solidFill>
                <a:latin typeface="+mj-lt"/>
              </a:rPr>
              <a:t>Test</a:t>
            </a:r>
            <a:endParaRPr lang="ko-KR" altLang="en-US" sz="2400" b="1" dirty="0">
              <a:solidFill>
                <a:schemeClr val="bg1"/>
              </a:solidFill>
              <a:latin typeface="+mj-lt"/>
            </a:endParaRPr>
          </a:p>
        </p:txBody>
      </p:sp>
      <p:pic>
        <p:nvPicPr>
          <p:cNvPr id="1026" name="Picture 2" descr="mlcycle">
            <a:extLst>
              <a:ext uri="{FF2B5EF4-FFF2-40B4-BE49-F238E27FC236}">
                <a16:creationId xmlns:a16="http://schemas.microsoft.com/office/drawing/2014/main" id="{A9FCA9A9-DDC7-B9DC-9AD9-FB9FA111369E}"/>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0" y="2000512"/>
            <a:ext cx="6539346" cy="367838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1BE600-4AD2-FF7A-5692-FE997586CEBD}"/>
              </a:ext>
            </a:extLst>
          </p:cNvPr>
          <p:cNvSpPr txBox="1"/>
          <p:nvPr/>
        </p:nvSpPr>
        <p:spPr>
          <a:xfrm>
            <a:off x="6621028" y="1239838"/>
            <a:ext cx="4919808" cy="1200329"/>
          </a:xfrm>
          <a:prstGeom prst="rect">
            <a:avLst/>
          </a:prstGeom>
          <a:noFill/>
        </p:spPr>
        <p:txBody>
          <a:bodyPr wrap="square">
            <a:spAutoFit/>
          </a:bodyPr>
          <a:lstStyle/>
          <a:p>
            <a:r>
              <a:rPr lang="en-US" altLang="ko-KR" sz="2400" b="1" dirty="0" err="1">
                <a:solidFill>
                  <a:srgbClr val="020202"/>
                </a:solidFill>
              </a:rPr>
              <a:t>MLcycle</a:t>
            </a:r>
            <a:r>
              <a:rPr lang="en-US" altLang="ko-KR" sz="2400" b="1" dirty="0">
                <a:solidFill>
                  <a:srgbClr val="020202"/>
                </a:solidFill>
              </a:rPr>
              <a:t>: </a:t>
            </a:r>
            <a:r>
              <a:rPr lang="ko-KR" altLang="en-US" sz="2400" b="1" dirty="0">
                <a:solidFill>
                  <a:srgbClr val="020202"/>
                </a:solidFill>
              </a:rPr>
              <a:t>데이터 수집부터 </a:t>
            </a:r>
            <a:r>
              <a:rPr lang="ko-KR" altLang="en-US" sz="2400" b="1" dirty="0" err="1">
                <a:solidFill>
                  <a:srgbClr val="020202"/>
                </a:solidFill>
              </a:rPr>
              <a:t>전처리</a:t>
            </a:r>
            <a:r>
              <a:rPr lang="en-US" altLang="ko-KR" sz="2400" b="1" dirty="0">
                <a:solidFill>
                  <a:srgbClr val="020202"/>
                </a:solidFill>
              </a:rPr>
              <a:t>, </a:t>
            </a:r>
            <a:r>
              <a:rPr lang="ko-KR" altLang="en-US" sz="2400" b="1" dirty="0">
                <a:solidFill>
                  <a:srgbClr val="020202"/>
                </a:solidFill>
              </a:rPr>
              <a:t>모델 훈련과 배포</a:t>
            </a:r>
            <a:r>
              <a:rPr lang="en-US" altLang="ko-KR" sz="2400" b="1" dirty="0">
                <a:solidFill>
                  <a:srgbClr val="020202"/>
                </a:solidFill>
              </a:rPr>
              <a:t>, </a:t>
            </a:r>
            <a:r>
              <a:rPr lang="ko-KR" altLang="en-US" sz="2400" b="1" dirty="0">
                <a:solidFill>
                  <a:srgbClr val="020202"/>
                </a:solidFill>
              </a:rPr>
              <a:t>분석에 이르는 하나의 과정</a:t>
            </a:r>
            <a:endParaRPr lang="en-US" altLang="ko-KR" sz="2400" b="1" dirty="0">
              <a:solidFill>
                <a:srgbClr val="020202"/>
              </a:solidFill>
            </a:endParaRPr>
          </a:p>
        </p:txBody>
      </p:sp>
      <p:sp>
        <p:nvSpPr>
          <p:cNvPr id="9" name="TextBox 8">
            <a:extLst>
              <a:ext uri="{FF2B5EF4-FFF2-40B4-BE49-F238E27FC236}">
                <a16:creationId xmlns:a16="http://schemas.microsoft.com/office/drawing/2014/main" id="{819FC49F-E2BC-73CC-06DE-19F6894EA90B}"/>
              </a:ext>
            </a:extLst>
          </p:cNvPr>
          <p:cNvSpPr txBox="1"/>
          <p:nvPr/>
        </p:nvSpPr>
        <p:spPr>
          <a:xfrm>
            <a:off x="6621028" y="3221251"/>
            <a:ext cx="4767408" cy="830997"/>
          </a:xfrm>
          <a:prstGeom prst="rect">
            <a:avLst/>
          </a:prstGeom>
          <a:noFill/>
        </p:spPr>
        <p:txBody>
          <a:bodyPr wrap="square">
            <a:spAutoFit/>
          </a:bodyPr>
          <a:lstStyle/>
          <a:p>
            <a:r>
              <a:rPr lang="ko-KR" altLang="en-US" sz="2400" b="1" dirty="0">
                <a:solidFill>
                  <a:srgbClr val="020202"/>
                </a:solidFill>
              </a:rPr>
              <a:t>하나의 </a:t>
            </a:r>
            <a:r>
              <a:rPr lang="en-US" altLang="ko-KR" sz="2400" b="1" dirty="0">
                <a:solidFill>
                  <a:srgbClr val="020202"/>
                </a:solidFill>
              </a:rPr>
              <a:t>ML </a:t>
            </a:r>
            <a:r>
              <a:rPr lang="ko-KR" altLang="en-US" sz="2400" b="1" dirty="0">
                <a:solidFill>
                  <a:srgbClr val="020202"/>
                </a:solidFill>
              </a:rPr>
              <a:t>서비스는 </a:t>
            </a:r>
            <a:r>
              <a:rPr lang="en-US" altLang="ko-KR" sz="2400" b="1" dirty="0" err="1">
                <a:solidFill>
                  <a:srgbClr val="020202"/>
                </a:solidFill>
              </a:rPr>
              <a:t>MLcycle</a:t>
            </a:r>
            <a:r>
              <a:rPr lang="ko-KR" altLang="en-US" sz="2400" b="1" dirty="0">
                <a:solidFill>
                  <a:srgbClr val="020202"/>
                </a:solidFill>
              </a:rPr>
              <a:t>을 </a:t>
            </a:r>
            <a:br>
              <a:rPr lang="en-US" altLang="ko-KR" sz="2400" b="1" dirty="0">
                <a:solidFill>
                  <a:srgbClr val="020202"/>
                </a:solidFill>
              </a:rPr>
            </a:br>
            <a:r>
              <a:rPr lang="ko-KR" altLang="en-US" sz="2400" b="1" dirty="0">
                <a:solidFill>
                  <a:srgbClr val="020202"/>
                </a:solidFill>
              </a:rPr>
              <a:t>반복함으로써 개선</a:t>
            </a:r>
            <a:endParaRPr lang="en-US" altLang="ko-KR" sz="2400" b="1" dirty="0">
              <a:solidFill>
                <a:srgbClr val="020202"/>
              </a:solidFill>
            </a:endParaRPr>
          </a:p>
        </p:txBody>
      </p:sp>
      <p:sp>
        <p:nvSpPr>
          <p:cNvPr id="13" name="TextBox 12">
            <a:extLst>
              <a:ext uri="{FF2B5EF4-FFF2-40B4-BE49-F238E27FC236}">
                <a16:creationId xmlns:a16="http://schemas.microsoft.com/office/drawing/2014/main" id="{97B183E0-872D-7EC0-B77F-C64AF5E4B0BD}"/>
              </a:ext>
            </a:extLst>
          </p:cNvPr>
          <p:cNvSpPr txBox="1"/>
          <p:nvPr/>
        </p:nvSpPr>
        <p:spPr>
          <a:xfrm>
            <a:off x="6621028" y="4833332"/>
            <a:ext cx="5063835" cy="1569660"/>
          </a:xfrm>
          <a:prstGeom prst="rect">
            <a:avLst/>
          </a:prstGeom>
          <a:noFill/>
        </p:spPr>
        <p:txBody>
          <a:bodyPr wrap="square">
            <a:spAutoFit/>
          </a:bodyPr>
          <a:lstStyle/>
          <a:p>
            <a:r>
              <a:rPr lang="ko-KR" altLang="en-US" sz="2400" b="1" dirty="0">
                <a:solidFill>
                  <a:srgbClr val="020202"/>
                </a:solidFill>
              </a:rPr>
              <a:t>정확도와 같은 </a:t>
            </a:r>
            <a:r>
              <a:rPr lang="en-US" altLang="ko-KR" sz="2400" b="1" dirty="0">
                <a:solidFill>
                  <a:srgbClr val="020202"/>
                </a:solidFill>
              </a:rPr>
              <a:t>metric </a:t>
            </a:r>
            <a:r>
              <a:rPr lang="ko-KR" altLang="en-US" sz="2400" b="1" dirty="0">
                <a:solidFill>
                  <a:srgbClr val="020202"/>
                </a:solidFill>
              </a:rPr>
              <a:t>뿐 아니라 지연시간과 사용자 경험에 이르는 전체적인 총평을 통하여 </a:t>
            </a:r>
            <a:r>
              <a:rPr lang="en-US" altLang="ko-KR" sz="2400" b="1" dirty="0">
                <a:solidFill>
                  <a:srgbClr val="020202"/>
                </a:solidFill>
              </a:rPr>
              <a:t>ML </a:t>
            </a:r>
            <a:r>
              <a:rPr lang="ko-KR" altLang="en-US" sz="2400" b="1" dirty="0">
                <a:solidFill>
                  <a:srgbClr val="020202"/>
                </a:solidFill>
              </a:rPr>
              <a:t>기반 서비스를 평가</a:t>
            </a:r>
            <a:endParaRPr lang="en-US" altLang="ko-KR" sz="2400" b="1" dirty="0">
              <a:solidFill>
                <a:srgbClr val="020202"/>
              </a:solidFill>
            </a:endParaRPr>
          </a:p>
        </p:txBody>
      </p:sp>
    </p:spTree>
    <p:extLst>
      <p:ext uri="{BB962C8B-B14F-4D97-AF65-F5344CB8AC3E}">
        <p14:creationId xmlns:p14="http://schemas.microsoft.com/office/powerpoint/2010/main" val="3884079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anim calcmode="lin" valueType="num">
                                      <p:cBhvr>
                                        <p:cTn id="29" dur="1000" fill="hold"/>
                                        <p:tgtEl>
                                          <p:spTgt spid="13"/>
                                        </p:tgtEl>
                                        <p:attrNameLst>
                                          <p:attrName>ppt_x</p:attrName>
                                        </p:attrNameLst>
                                      </p:cBhvr>
                                      <p:tavLst>
                                        <p:tav tm="0">
                                          <p:val>
                                            <p:strVal val="#ppt_x"/>
                                          </p:val>
                                        </p:tav>
                                        <p:tav tm="100000">
                                          <p:val>
                                            <p:strVal val="#ppt_x"/>
                                          </p:val>
                                        </p:tav>
                                      </p:tavLst>
                                    </p:anim>
                                    <p:anim calcmode="lin" valueType="num">
                                      <p:cBhvr>
                                        <p:cTn id="3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D30AE-0BE8-262D-D3BB-B6D944D1FD8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9FAA4A1-B94E-BDDA-04D7-A713D6FCB256}"/>
              </a:ext>
            </a:extLst>
          </p:cNvPr>
          <p:cNvSpPr txBox="1"/>
          <p:nvPr/>
        </p:nvSpPr>
        <p:spPr>
          <a:xfrm>
            <a:off x="262461" y="187373"/>
            <a:ext cx="914994" cy="307777"/>
          </a:xfrm>
          <a:prstGeom prst="rect">
            <a:avLst/>
          </a:prstGeom>
          <a:noFill/>
        </p:spPr>
        <p:txBody>
          <a:bodyPr wrap="none" rtlCol="0">
            <a:spAutoFit/>
          </a:bodyPr>
          <a:lstStyle/>
          <a:p>
            <a:r>
              <a:rPr lang="en-US" altLang="ko-KR" sz="1400" dirty="0">
                <a:solidFill>
                  <a:schemeClr val="tx1">
                    <a:lumMod val="75000"/>
                  </a:schemeClr>
                </a:solidFill>
              </a:rPr>
              <a:t>Part 1   &gt;&gt;</a:t>
            </a:r>
            <a:endParaRPr lang="ko-KR" altLang="en-US" sz="1400" dirty="0">
              <a:solidFill>
                <a:schemeClr val="tx1">
                  <a:lumMod val="75000"/>
                </a:schemeClr>
              </a:solidFill>
            </a:endParaRPr>
          </a:p>
        </p:txBody>
      </p:sp>
      <p:sp>
        <p:nvSpPr>
          <p:cNvPr id="6" name="TextBox 5">
            <a:extLst>
              <a:ext uri="{FF2B5EF4-FFF2-40B4-BE49-F238E27FC236}">
                <a16:creationId xmlns:a16="http://schemas.microsoft.com/office/drawing/2014/main" id="{2E4CD050-6806-D1FC-8120-6D68C8FEEDFA}"/>
              </a:ext>
            </a:extLst>
          </p:cNvPr>
          <p:cNvSpPr txBox="1"/>
          <p:nvPr/>
        </p:nvSpPr>
        <p:spPr>
          <a:xfrm>
            <a:off x="1280688" y="191869"/>
            <a:ext cx="902811" cy="523220"/>
          </a:xfrm>
          <a:prstGeom prst="rect">
            <a:avLst/>
          </a:prstGeom>
          <a:noFill/>
        </p:spPr>
        <p:txBody>
          <a:bodyPr wrap="none" rtlCol="0">
            <a:spAutoFit/>
          </a:bodyPr>
          <a:lstStyle/>
          <a:p>
            <a:r>
              <a:rPr lang="ko-KR" altLang="en-US" sz="2800" b="1" dirty="0">
                <a:solidFill>
                  <a:schemeClr val="tx1">
                    <a:lumMod val="75000"/>
                  </a:schemeClr>
                </a:solidFill>
                <a:latin typeface="+mn-ea"/>
              </a:rPr>
              <a:t>개요</a:t>
            </a:r>
          </a:p>
        </p:txBody>
      </p:sp>
      <p:cxnSp>
        <p:nvCxnSpPr>
          <p:cNvPr id="10" name="직선 연결선 9">
            <a:extLst>
              <a:ext uri="{FF2B5EF4-FFF2-40B4-BE49-F238E27FC236}">
                <a16:creationId xmlns:a16="http://schemas.microsoft.com/office/drawing/2014/main" id="{758BD890-05E8-6D3B-DC6D-6CFE13C82F1F}"/>
              </a:ext>
            </a:extLst>
          </p:cNvPr>
          <p:cNvCxnSpPr>
            <a:cxnSpLocks/>
          </p:cNvCxnSpPr>
          <p:nvPr/>
        </p:nvCxnSpPr>
        <p:spPr>
          <a:xfrm>
            <a:off x="1153688" y="724829"/>
            <a:ext cx="1103831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DDA14B9-74C9-A56A-DA40-B279585FF2F6}"/>
              </a:ext>
            </a:extLst>
          </p:cNvPr>
          <p:cNvSpPr txBox="1"/>
          <p:nvPr/>
        </p:nvSpPr>
        <p:spPr>
          <a:xfrm>
            <a:off x="5367192" y="1811089"/>
            <a:ext cx="1520544" cy="830997"/>
          </a:xfrm>
          <a:prstGeom prst="rect">
            <a:avLst/>
          </a:prstGeom>
          <a:noFill/>
        </p:spPr>
        <p:txBody>
          <a:bodyPr wrap="none" rtlCol="0">
            <a:spAutoFit/>
          </a:bodyPr>
          <a:lstStyle/>
          <a:p>
            <a:pPr algn="ctr"/>
            <a:r>
              <a:rPr lang="en-US" altLang="ko-KR" sz="2400" b="1" dirty="0">
                <a:solidFill>
                  <a:schemeClr val="bg1"/>
                </a:solidFill>
              </a:rPr>
              <a:t>Hyper</a:t>
            </a:r>
            <a:br>
              <a:rPr lang="en-US" altLang="ko-KR" sz="2400" b="1" dirty="0">
                <a:solidFill>
                  <a:schemeClr val="bg1"/>
                </a:solidFill>
              </a:rPr>
            </a:br>
            <a:r>
              <a:rPr lang="en-US" altLang="ko-KR" sz="2400" b="1" dirty="0">
                <a:solidFill>
                  <a:schemeClr val="bg1"/>
                </a:solidFill>
              </a:rPr>
              <a:t>Parameter</a:t>
            </a:r>
            <a:endParaRPr lang="ko-KR" altLang="en-US" sz="2400" b="1" dirty="0">
              <a:solidFill>
                <a:schemeClr val="bg1"/>
              </a:solidFill>
            </a:endParaRPr>
          </a:p>
        </p:txBody>
      </p:sp>
      <p:sp>
        <p:nvSpPr>
          <p:cNvPr id="12" name="TextBox 11">
            <a:extLst>
              <a:ext uri="{FF2B5EF4-FFF2-40B4-BE49-F238E27FC236}">
                <a16:creationId xmlns:a16="http://schemas.microsoft.com/office/drawing/2014/main" id="{36AFAAC3-530A-171E-FE22-D0737102D73A}"/>
              </a:ext>
            </a:extLst>
          </p:cNvPr>
          <p:cNvSpPr txBox="1"/>
          <p:nvPr/>
        </p:nvSpPr>
        <p:spPr>
          <a:xfrm>
            <a:off x="4047381" y="5217229"/>
            <a:ext cx="784702" cy="461665"/>
          </a:xfrm>
          <a:prstGeom prst="rect">
            <a:avLst/>
          </a:prstGeom>
          <a:noFill/>
        </p:spPr>
        <p:txBody>
          <a:bodyPr wrap="none" rtlCol="0">
            <a:spAutoFit/>
          </a:bodyPr>
          <a:lstStyle/>
          <a:p>
            <a:pPr algn="ctr"/>
            <a:r>
              <a:rPr lang="en-US" altLang="ko-KR" sz="2400" b="1" dirty="0">
                <a:solidFill>
                  <a:schemeClr val="bg1"/>
                </a:solidFill>
                <a:latin typeface="+mj-lt"/>
              </a:rPr>
              <a:t>Data</a:t>
            </a:r>
            <a:endParaRPr lang="ko-KR" altLang="en-US" sz="2400" b="1" dirty="0">
              <a:solidFill>
                <a:schemeClr val="bg1"/>
              </a:solidFill>
              <a:latin typeface="+mj-lt"/>
            </a:endParaRPr>
          </a:p>
        </p:txBody>
      </p:sp>
      <p:sp>
        <p:nvSpPr>
          <p:cNvPr id="18" name="TextBox 17">
            <a:extLst>
              <a:ext uri="{FF2B5EF4-FFF2-40B4-BE49-F238E27FC236}">
                <a16:creationId xmlns:a16="http://schemas.microsoft.com/office/drawing/2014/main" id="{0749AA5B-3AD7-7D7F-54DD-8273376DD26A}"/>
              </a:ext>
            </a:extLst>
          </p:cNvPr>
          <p:cNvSpPr txBox="1"/>
          <p:nvPr/>
        </p:nvSpPr>
        <p:spPr>
          <a:xfrm>
            <a:off x="7508165" y="5156497"/>
            <a:ext cx="693202" cy="461665"/>
          </a:xfrm>
          <a:prstGeom prst="rect">
            <a:avLst/>
          </a:prstGeom>
          <a:noFill/>
        </p:spPr>
        <p:txBody>
          <a:bodyPr wrap="none" rtlCol="0">
            <a:spAutoFit/>
          </a:bodyPr>
          <a:lstStyle/>
          <a:p>
            <a:pPr algn="ctr"/>
            <a:r>
              <a:rPr lang="en-US" altLang="ko-KR" sz="2400" b="1" dirty="0">
                <a:solidFill>
                  <a:schemeClr val="bg1"/>
                </a:solidFill>
                <a:latin typeface="+mj-lt"/>
              </a:rPr>
              <a:t>Test</a:t>
            </a:r>
            <a:endParaRPr lang="ko-KR" altLang="en-US" sz="2400" b="1" dirty="0">
              <a:solidFill>
                <a:schemeClr val="bg1"/>
              </a:solidFill>
              <a:latin typeface="+mj-lt"/>
            </a:endParaRPr>
          </a:p>
        </p:txBody>
      </p:sp>
      <p:sp>
        <p:nvSpPr>
          <p:cNvPr id="14" name="TextBox 13">
            <a:extLst>
              <a:ext uri="{FF2B5EF4-FFF2-40B4-BE49-F238E27FC236}">
                <a16:creationId xmlns:a16="http://schemas.microsoft.com/office/drawing/2014/main" id="{2647D531-9946-4F02-A080-F74E49C3F806}"/>
              </a:ext>
            </a:extLst>
          </p:cNvPr>
          <p:cNvSpPr txBox="1"/>
          <p:nvPr/>
        </p:nvSpPr>
        <p:spPr>
          <a:xfrm>
            <a:off x="262461" y="914400"/>
            <a:ext cx="11500048" cy="440120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ko-KR" altLang="en-US" sz="2800" b="1" i="0" dirty="0">
                <a:solidFill>
                  <a:srgbClr val="020202"/>
                </a:solidFill>
                <a:effectLst/>
                <a:latin typeface="Courier New" panose="02070309020205020404" pitchFamily="49" charset="0"/>
              </a:rPr>
              <a:t>훈련 전</a:t>
            </a:r>
            <a:br>
              <a:rPr lang="en-US" altLang="ko-KR" b="1" i="0" dirty="0">
                <a:solidFill>
                  <a:srgbClr val="020202"/>
                </a:solidFill>
                <a:effectLst/>
                <a:latin typeface="Courier New" panose="02070309020205020404" pitchFamily="49" charset="0"/>
              </a:rPr>
            </a:br>
            <a:br>
              <a:rPr lang="en-US" altLang="ko-KR" b="1" i="0" dirty="0">
                <a:solidFill>
                  <a:srgbClr val="020202"/>
                </a:solidFill>
                <a:effectLst/>
                <a:latin typeface="Courier New" panose="02070309020205020404" pitchFamily="49" charset="0"/>
              </a:rPr>
            </a:br>
            <a:r>
              <a:rPr lang="ko-KR" altLang="en-US" b="1" i="0" dirty="0">
                <a:solidFill>
                  <a:srgbClr val="020202"/>
                </a:solidFill>
                <a:effectLst/>
                <a:latin typeface="Courier New" panose="02070309020205020404" pitchFamily="49" charset="0"/>
              </a:rPr>
              <a:t>아래 키워드를 사용해 비유와 상징이 </a:t>
            </a:r>
            <a:r>
              <a:rPr lang="ko-KR" altLang="en-US" b="1" i="0" dirty="0" err="1">
                <a:solidFill>
                  <a:srgbClr val="020202"/>
                </a:solidFill>
                <a:effectLst/>
                <a:latin typeface="Courier New" panose="02070309020205020404" pitchFamily="49" charset="0"/>
              </a:rPr>
              <a:t>녹아든</a:t>
            </a:r>
            <a:r>
              <a:rPr lang="ko-KR" altLang="en-US" b="1" i="0" dirty="0">
                <a:solidFill>
                  <a:srgbClr val="020202"/>
                </a:solidFill>
                <a:effectLst/>
                <a:latin typeface="Courier New" panose="02070309020205020404" pitchFamily="49" charset="0"/>
              </a:rPr>
              <a:t> 문학적 장면을 묘사해주세요</a:t>
            </a:r>
            <a:r>
              <a:rPr lang="en-US" altLang="ko-KR" b="1" i="0" dirty="0">
                <a:solidFill>
                  <a:srgbClr val="020202"/>
                </a:solidFill>
                <a:effectLst/>
                <a:latin typeface="Courier New" panose="02070309020205020404" pitchFamily="49" charset="0"/>
              </a:rPr>
              <a:t>. </a:t>
            </a:r>
            <a:r>
              <a:rPr lang="ko-KR" altLang="en-US" b="1" i="0" dirty="0">
                <a:solidFill>
                  <a:srgbClr val="020202"/>
                </a:solidFill>
                <a:effectLst/>
                <a:latin typeface="Courier New" panose="02070309020205020404" pitchFamily="49" charset="0"/>
              </a:rPr>
              <a:t>손</a:t>
            </a:r>
            <a:r>
              <a:rPr lang="en-US" altLang="ko-KR" b="1" i="0" dirty="0">
                <a:solidFill>
                  <a:srgbClr val="020202"/>
                </a:solidFill>
                <a:effectLst/>
                <a:latin typeface="Courier New" panose="02070309020205020404" pitchFamily="49" charset="0"/>
              </a:rPr>
              <a:t>, </a:t>
            </a:r>
            <a:r>
              <a:rPr lang="ko-KR" altLang="en-US" b="1" i="0" dirty="0">
                <a:solidFill>
                  <a:srgbClr val="020202"/>
                </a:solidFill>
                <a:effectLst/>
                <a:latin typeface="Courier New" panose="02070309020205020404" pitchFamily="49" charset="0"/>
              </a:rPr>
              <a:t>온기</a:t>
            </a:r>
            <a:r>
              <a:rPr lang="en-US" altLang="ko-KR" b="1" i="0" dirty="0">
                <a:solidFill>
                  <a:srgbClr val="020202"/>
                </a:solidFill>
                <a:effectLst/>
                <a:latin typeface="Courier New" panose="02070309020205020404" pitchFamily="49" charset="0"/>
              </a:rPr>
              <a:t>, </a:t>
            </a:r>
            <a:r>
              <a:rPr lang="ko-KR" altLang="en-US" b="1" i="0" dirty="0">
                <a:solidFill>
                  <a:srgbClr val="020202"/>
                </a:solidFill>
                <a:effectLst/>
                <a:latin typeface="Courier New" panose="02070309020205020404" pitchFamily="49" charset="0"/>
              </a:rPr>
              <a:t>기억</a:t>
            </a:r>
            <a:br>
              <a:rPr lang="en-US" altLang="ko-KR" b="0" i="0" dirty="0">
                <a:solidFill>
                  <a:srgbClr val="020202"/>
                </a:solidFill>
                <a:effectLst/>
                <a:latin typeface="Courier New" panose="02070309020205020404" pitchFamily="49" charset="0"/>
              </a:rPr>
            </a:br>
            <a:br>
              <a:rPr lang="en-US" altLang="ko-KR" b="0" i="0" dirty="0">
                <a:solidFill>
                  <a:srgbClr val="020202"/>
                </a:solidFill>
                <a:effectLst/>
                <a:latin typeface="Courier New" panose="02070309020205020404" pitchFamily="49" charset="0"/>
              </a:rPr>
            </a:br>
            <a:r>
              <a:rPr lang="en-US" altLang="ko-KR" i="0" dirty="0">
                <a:solidFill>
                  <a:srgbClr val="020202"/>
                </a:solidFill>
                <a:effectLst/>
                <a:latin typeface="Courier New" panose="02070309020205020404" pitchFamily="49" charset="0"/>
              </a:rPr>
              <a:t>1. **</a:t>
            </a:r>
            <a:r>
              <a:rPr lang="ko-KR" altLang="en-US" i="0" dirty="0">
                <a:solidFill>
                  <a:srgbClr val="020202"/>
                </a:solidFill>
                <a:effectLst/>
                <a:latin typeface="Courier New" panose="02070309020205020404" pitchFamily="49" charset="0"/>
              </a:rPr>
              <a:t>손** </a:t>
            </a:r>
            <a:r>
              <a:rPr lang="en-US" altLang="ko-KR" i="0" dirty="0">
                <a:solidFill>
                  <a:srgbClr val="020202"/>
                </a:solidFill>
                <a:effectLst/>
                <a:latin typeface="Courier New" panose="02070309020205020404" pitchFamily="49" charset="0"/>
              </a:rPr>
              <a:t>: </a:t>
            </a:r>
            <a:r>
              <a:rPr lang="ko-KR" altLang="en-US" i="0" dirty="0">
                <a:solidFill>
                  <a:srgbClr val="020202"/>
                </a:solidFill>
                <a:effectLst/>
                <a:latin typeface="Courier New" panose="02070309020205020404" pitchFamily="49" charset="0"/>
              </a:rPr>
              <a:t>손은 주인공의 전신으로</a:t>
            </a:r>
            <a:r>
              <a:rPr lang="en-US" altLang="ko-KR" i="0" dirty="0">
                <a:solidFill>
                  <a:srgbClr val="020202"/>
                </a:solidFill>
                <a:effectLst/>
                <a:latin typeface="Courier New" panose="02070309020205020404" pitchFamily="49" charset="0"/>
              </a:rPr>
              <a:t>, </a:t>
            </a:r>
            <a:r>
              <a:rPr lang="ko-KR" altLang="en-US" i="0" dirty="0">
                <a:solidFill>
                  <a:srgbClr val="020202"/>
                </a:solidFill>
                <a:effectLst/>
                <a:latin typeface="Courier New" panose="02070309020205020404" pitchFamily="49" charset="0"/>
              </a:rPr>
              <a:t>손가락은 일상에서 사용할 수 있는 것에 대한 자극을 받고</a:t>
            </a:r>
            <a:r>
              <a:rPr lang="en-US" altLang="ko-KR" i="0" dirty="0">
                <a:solidFill>
                  <a:srgbClr val="020202"/>
                </a:solidFill>
                <a:effectLst/>
                <a:latin typeface="Courier New" panose="02070309020205020404" pitchFamily="49" charset="0"/>
              </a:rPr>
              <a:t>, </a:t>
            </a:r>
            <a:r>
              <a:rPr lang="ko-KR" altLang="en-US" i="0" dirty="0">
                <a:solidFill>
                  <a:srgbClr val="020202"/>
                </a:solidFill>
                <a:effectLst/>
                <a:latin typeface="Courier New" panose="02070309020205020404" pitchFamily="49" charset="0"/>
              </a:rPr>
              <a:t>손이 그 자극을 받는다는 점에서 상징적이다</a:t>
            </a:r>
            <a:r>
              <a:rPr lang="en-US" altLang="ko-KR" i="0" dirty="0">
                <a:solidFill>
                  <a:srgbClr val="020202"/>
                </a:solidFill>
                <a:effectLst/>
                <a:latin typeface="Courier New" panose="02070309020205020404" pitchFamily="49" charset="0"/>
              </a:rPr>
              <a:t>. </a:t>
            </a:r>
            <a:r>
              <a:rPr lang="ko-KR" altLang="en-US" i="0" dirty="0">
                <a:solidFill>
                  <a:srgbClr val="020202"/>
                </a:solidFill>
                <a:effectLst/>
                <a:latin typeface="Courier New" panose="02070309020205020404" pitchFamily="49" charset="0"/>
              </a:rPr>
              <a:t>손은 일상</a:t>
            </a:r>
            <a:r>
              <a:rPr lang="en-US" altLang="ko-KR" i="0" dirty="0">
                <a:solidFill>
                  <a:srgbClr val="020202"/>
                </a:solidFill>
                <a:effectLst/>
                <a:latin typeface="Courier New" panose="02070309020205020404" pitchFamily="49" charset="0"/>
              </a:rPr>
              <a:t>life</a:t>
            </a:r>
            <a:r>
              <a:rPr lang="ko-KR" altLang="en-US" i="0" dirty="0">
                <a:solidFill>
                  <a:srgbClr val="020202"/>
                </a:solidFill>
                <a:effectLst/>
                <a:latin typeface="Courier New" panose="02070309020205020404" pitchFamily="49" charset="0"/>
              </a:rPr>
              <a:t>에서 가장 중요한 부분 중 </a:t>
            </a:r>
            <a:r>
              <a:rPr lang="ko-KR" altLang="en-US" i="0" dirty="0" err="1">
                <a:solidFill>
                  <a:srgbClr val="020202"/>
                </a:solidFill>
                <a:effectLst/>
                <a:latin typeface="Courier New" panose="02070309020205020404" pitchFamily="49" charset="0"/>
              </a:rPr>
              <a:t>하나であり</a:t>
            </a:r>
            <a:r>
              <a:rPr lang="en-US" altLang="ko-KR" i="0" dirty="0">
                <a:solidFill>
                  <a:srgbClr val="020202"/>
                </a:solidFill>
                <a:effectLst/>
                <a:latin typeface="Courier New" panose="02070309020205020404" pitchFamily="49" charset="0"/>
              </a:rPr>
              <a:t>, </a:t>
            </a:r>
            <a:r>
              <a:rPr lang="ko-KR" altLang="en-US" i="0" dirty="0">
                <a:solidFill>
                  <a:srgbClr val="020202"/>
                </a:solidFill>
                <a:effectLst/>
                <a:latin typeface="Courier New" panose="02070309020205020404" pitchFamily="49" charset="0"/>
              </a:rPr>
              <a:t>손이 그 자극을 받는다는 것은 일상</a:t>
            </a:r>
            <a:r>
              <a:rPr lang="en-US" altLang="ko-KR" i="0" dirty="0">
                <a:solidFill>
                  <a:srgbClr val="020202"/>
                </a:solidFill>
                <a:effectLst/>
                <a:latin typeface="Courier New" panose="02070309020205020404" pitchFamily="49" charset="0"/>
              </a:rPr>
              <a:t>life</a:t>
            </a:r>
            <a:r>
              <a:rPr lang="ko-KR" altLang="en-US" i="0" dirty="0">
                <a:solidFill>
                  <a:srgbClr val="020202"/>
                </a:solidFill>
                <a:effectLst/>
                <a:latin typeface="Courier New" panose="02070309020205020404" pitchFamily="49" charset="0"/>
              </a:rPr>
              <a:t>에서 주제가 되고</a:t>
            </a:r>
            <a:r>
              <a:rPr lang="en-US" altLang="ko-KR" i="0" dirty="0">
                <a:solidFill>
                  <a:srgbClr val="020202"/>
                </a:solidFill>
                <a:effectLst/>
                <a:latin typeface="Courier New" panose="02070309020205020404" pitchFamily="49" charset="0"/>
              </a:rPr>
              <a:t>, </a:t>
            </a:r>
            <a:r>
              <a:rPr lang="ko-KR" altLang="en-US" i="0" dirty="0">
                <a:solidFill>
                  <a:srgbClr val="020202"/>
                </a:solidFill>
                <a:effectLst/>
                <a:latin typeface="Courier New" panose="02070309020205020404" pitchFamily="49" charset="0"/>
              </a:rPr>
              <a:t>주인공의 기대나願望이 그것을 표현하는 데 도움이 됩니다</a:t>
            </a:r>
            <a:r>
              <a:rPr lang="en-US" altLang="ko-KR" i="0" dirty="0">
                <a:solidFill>
                  <a:srgbClr val="020202"/>
                </a:solidFill>
                <a:effectLst/>
                <a:latin typeface="Courier New" panose="02070309020205020404" pitchFamily="49" charset="0"/>
              </a:rPr>
              <a:t>. </a:t>
            </a:r>
            <a:br>
              <a:rPr lang="en-US" altLang="ko-KR" i="0" dirty="0">
                <a:solidFill>
                  <a:srgbClr val="020202"/>
                </a:solidFill>
                <a:effectLst/>
                <a:latin typeface="Courier New" panose="02070309020205020404" pitchFamily="49" charset="0"/>
              </a:rPr>
            </a:br>
            <a:br>
              <a:rPr lang="en-US" altLang="ko-KR" i="0" dirty="0">
                <a:solidFill>
                  <a:srgbClr val="020202"/>
                </a:solidFill>
                <a:effectLst/>
                <a:latin typeface="Courier New" panose="02070309020205020404" pitchFamily="49" charset="0"/>
              </a:rPr>
            </a:br>
            <a:r>
              <a:rPr lang="en-US" altLang="ko-KR" i="0" dirty="0">
                <a:solidFill>
                  <a:srgbClr val="020202"/>
                </a:solidFill>
                <a:effectLst/>
                <a:latin typeface="Courier New" panose="02070309020205020404" pitchFamily="49" charset="0"/>
              </a:rPr>
              <a:t>2. **</a:t>
            </a:r>
            <a:r>
              <a:rPr lang="ko-KR" altLang="en-US" i="0" dirty="0">
                <a:solidFill>
                  <a:srgbClr val="020202"/>
                </a:solidFill>
                <a:effectLst/>
                <a:latin typeface="Courier New" panose="02070309020205020404" pitchFamily="49" charset="0"/>
              </a:rPr>
              <a:t>온기** </a:t>
            </a:r>
            <a:r>
              <a:rPr lang="en-US" altLang="ko-KR" i="0" dirty="0">
                <a:solidFill>
                  <a:srgbClr val="020202"/>
                </a:solidFill>
                <a:effectLst/>
                <a:latin typeface="Courier New" panose="02070309020205020404" pitchFamily="49" charset="0"/>
              </a:rPr>
              <a:t>: </a:t>
            </a:r>
            <a:r>
              <a:rPr lang="ko-KR" altLang="en-US" i="0" dirty="0">
                <a:solidFill>
                  <a:srgbClr val="020202"/>
                </a:solidFill>
                <a:effectLst/>
                <a:latin typeface="Courier New" panose="02070309020205020404" pitchFamily="49" charset="0"/>
              </a:rPr>
              <a:t>온기는 주인공의 인생에 큰 영향을 주는 요소 중 하나로</a:t>
            </a:r>
            <a:r>
              <a:rPr lang="en-US" altLang="ko-KR" i="0" dirty="0">
                <a:solidFill>
                  <a:srgbClr val="020202"/>
                </a:solidFill>
                <a:effectLst/>
                <a:latin typeface="Courier New" panose="02070309020205020404" pitchFamily="49" charset="0"/>
              </a:rPr>
              <a:t>, </a:t>
            </a:r>
            <a:r>
              <a:rPr lang="ko-KR" altLang="en-US" i="0" dirty="0">
                <a:solidFill>
                  <a:srgbClr val="020202"/>
                </a:solidFill>
                <a:effectLst/>
                <a:latin typeface="Courier New" panose="02070309020205020404" pitchFamily="49" charset="0"/>
              </a:rPr>
              <a:t>온기와 함께 일상</a:t>
            </a:r>
            <a:r>
              <a:rPr lang="en-US" altLang="ko-KR" i="0" dirty="0">
                <a:solidFill>
                  <a:srgbClr val="020202"/>
                </a:solidFill>
                <a:effectLst/>
                <a:latin typeface="Courier New" panose="02070309020205020404" pitchFamily="49" charset="0"/>
              </a:rPr>
              <a:t>life</a:t>
            </a:r>
            <a:r>
              <a:rPr lang="ko-KR" altLang="en-US" i="0" dirty="0">
                <a:solidFill>
                  <a:srgbClr val="020202"/>
                </a:solidFill>
                <a:effectLst/>
                <a:latin typeface="Courier New" panose="02070309020205020404" pitchFamily="49" charset="0"/>
              </a:rPr>
              <a:t>에서 주제가 되고</a:t>
            </a:r>
            <a:r>
              <a:rPr lang="en-US" altLang="ko-KR" i="0" dirty="0">
                <a:solidFill>
                  <a:srgbClr val="020202"/>
                </a:solidFill>
                <a:effectLst/>
                <a:latin typeface="Courier New" panose="02070309020205020404" pitchFamily="49" charset="0"/>
              </a:rPr>
              <a:t>, </a:t>
            </a:r>
            <a:r>
              <a:rPr lang="ko-KR" altLang="en-US" i="0" dirty="0">
                <a:solidFill>
                  <a:srgbClr val="020202"/>
                </a:solidFill>
                <a:effectLst/>
                <a:latin typeface="Courier New" panose="02070309020205020404" pitchFamily="49" charset="0"/>
              </a:rPr>
              <a:t>주인공의 역할을 설명하는 데 도움이 됩니다</a:t>
            </a:r>
            <a:r>
              <a:rPr lang="en-US" altLang="ko-KR" i="0" dirty="0">
                <a:solidFill>
                  <a:srgbClr val="020202"/>
                </a:solidFill>
                <a:effectLst/>
                <a:latin typeface="Courier New" panose="02070309020205020404" pitchFamily="49" charset="0"/>
              </a:rPr>
              <a:t>. </a:t>
            </a:r>
            <a:r>
              <a:rPr lang="ko-KR" altLang="en-US" i="0" dirty="0">
                <a:solidFill>
                  <a:srgbClr val="020202"/>
                </a:solidFill>
                <a:effectLst/>
                <a:latin typeface="Courier New" panose="02070309020205020404" pitchFamily="49" charset="0"/>
              </a:rPr>
              <a:t>온기와는 일상</a:t>
            </a:r>
            <a:r>
              <a:rPr lang="en-US" altLang="ko-KR" i="0" dirty="0">
                <a:solidFill>
                  <a:srgbClr val="020202"/>
                </a:solidFill>
                <a:effectLst/>
                <a:latin typeface="Courier New" panose="02070309020205020404" pitchFamily="49" charset="0"/>
              </a:rPr>
              <a:t>life</a:t>
            </a:r>
            <a:r>
              <a:rPr lang="ko-KR" altLang="en-US" i="0" dirty="0">
                <a:solidFill>
                  <a:srgbClr val="020202"/>
                </a:solidFill>
                <a:effectLst/>
                <a:latin typeface="Courier New" panose="02070309020205020404" pitchFamily="49" charset="0"/>
              </a:rPr>
              <a:t>의 다양한 요소가 상호작용하는 </a:t>
            </a:r>
            <a:r>
              <a:rPr lang="en-US" altLang="ko-KR" i="0" dirty="0">
                <a:solidFill>
                  <a:srgbClr val="020202"/>
                </a:solidFill>
                <a:effectLst/>
                <a:latin typeface="Courier New" panose="02070309020205020404" pitchFamily="49" charset="0"/>
              </a:rPr>
              <a:t>ways</a:t>
            </a:r>
            <a:r>
              <a:rPr lang="ko-KR" altLang="en-US" i="0" dirty="0">
                <a:solidFill>
                  <a:srgbClr val="020202"/>
                </a:solidFill>
                <a:effectLst/>
                <a:latin typeface="Courier New" panose="02070309020205020404" pitchFamily="49" charset="0"/>
              </a:rPr>
              <a:t>에서 상징적이다</a:t>
            </a:r>
            <a:r>
              <a:rPr lang="en-US" altLang="ko-KR" i="0" dirty="0">
                <a:solidFill>
                  <a:srgbClr val="020202"/>
                </a:solidFill>
                <a:effectLst/>
                <a:latin typeface="Courier New" panose="02070309020205020404" pitchFamily="49" charset="0"/>
              </a:rPr>
              <a:t>. </a:t>
            </a:r>
            <a:r>
              <a:rPr lang="ko-KR" altLang="en-US" i="0" dirty="0">
                <a:solidFill>
                  <a:srgbClr val="020202"/>
                </a:solidFill>
                <a:effectLst/>
                <a:latin typeface="Courier New" panose="02070309020205020404" pitchFamily="49" charset="0"/>
              </a:rPr>
              <a:t>주인공의 인생에서 온기가 어떤 역할을 하는지에 대해 생각해 보세요</a:t>
            </a:r>
            <a:r>
              <a:rPr lang="en-US" altLang="ko-KR" i="0" dirty="0">
                <a:solidFill>
                  <a:srgbClr val="020202"/>
                </a:solidFill>
                <a:effectLst/>
                <a:latin typeface="Courier New" panose="02070309020205020404" pitchFamily="49" charset="0"/>
              </a:rPr>
              <a:t>. </a:t>
            </a:r>
            <a:br>
              <a:rPr lang="en-US" altLang="ko-KR" i="0" dirty="0">
                <a:solidFill>
                  <a:srgbClr val="020202"/>
                </a:solidFill>
                <a:effectLst/>
                <a:latin typeface="Courier New" panose="02070309020205020404" pitchFamily="49" charset="0"/>
              </a:rPr>
            </a:br>
            <a:br>
              <a:rPr lang="en-US" altLang="ko-KR" i="0" dirty="0">
                <a:solidFill>
                  <a:srgbClr val="020202"/>
                </a:solidFill>
                <a:effectLst/>
                <a:latin typeface="Courier New" panose="02070309020205020404" pitchFamily="49" charset="0"/>
              </a:rPr>
            </a:br>
            <a:r>
              <a:rPr lang="en-US" altLang="ko-KR" i="0" dirty="0">
                <a:solidFill>
                  <a:srgbClr val="020202"/>
                </a:solidFill>
                <a:effectLst/>
                <a:latin typeface="Courier New" panose="02070309020205020404" pitchFamily="49" charset="0"/>
              </a:rPr>
              <a:t>3. **</a:t>
            </a:r>
            <a:r>
              <a:rPr lang="ko-KR" altLang="en-US" i="0" dirty="0">
                <a:solidFill>
                  <a:srgbClr val="020202"/>
                </a:solidFill>
                <a:effectLst/>
                <a:latin typeface="Courier New" panose="02070309020205020404" pitchFamily="49" charset="0"/>
              </a:rPr>
              <a:t>기억** </a:t>
            </a:r>
            <a:r>
              <a:rPr lang="en-US" altLang="ko-KR" i="0" dirty="0">
                <a:solidFill>
                  <a:srgbClr val="020202"/>
                </a:solidFill>
                <a:effectLst/>
                <a:latin typeface="Courier New" panose="02070309020205020404" pitchFamily="49" charset="0"/>
              </a:rPr>
              <a:t>: </a:t>
            </a:r>
            <a:r>
              <a:rPr lang="ko-KR" altLang="en-US" i="0" dirty="0">
                <a:solidFill>
                  <a:srgbClr val="020202"/>
                </a:solidFill>
                <a:effectLst/>
                <a:latin typeface="Courier New" panose="02070309020205020404" pitchFamily="49" charset="0"/>
              </a:rPr>
              <a:t>기억은 주인공의 인생에 큰 영향을 주는 요소 중 하나로</a:t>
            </a:r>
            <a:r>
              <a:rPr lang="en-US" altLang="ko-KR" i="0" dirty="0">
                <a:solidFill>
                  <a:srgbClr val="020202"/>
                </a:solidFill>
                <a:effectLst/>
                <a:latin typeface="Courier New" panose="02070309020205020404" pitchFamily="49" charset="0"/>
              </a:rPr>
              <a:t>, </a:t>
            </a:r>
            <a:r>
              <a:rPr lang="ko-KR" altLang="en-US" i="0" dirty="0">
                <a:solidFill>
                  <a:srgbClr val="020202"/>
                </a:solidFill>
                <a:effectLst/>
                <a:latin typeface="Courier New" panose="02070309020205020404" pitchFamily="49" charset="0"/>
              </a:rPr>
              <a:t>기억과 함께 일상</a:t>
            </a:r>
            <a:r>
              <a:rPr lang="en-US" altLang="ko-KR" i="0" dirty="0">
                <a:solidFill>
                  <a:srgbClr val="020202"/>
                </a:solidFill>
                <a:effectLst/>
                <a:latin typeface="Courier New" panose="02070309020205020404" pitchFamily="49" charset="0"/>
              </a:rPr>
              <a:t>life</a:t>
            </a:r>
            <a:r>
              <a:rPr lang="ko-KR" altLang="en-US" i="0" dirty="0">
                <a:solidFill>
                  <a:srgbClr val="020202"/>
                </a:solidFill>
                <a:effectLst/>
                <a:latin typeface="Courier New" panose="02070309020205020404" pitchFamily="49" charset="0"/>
              </a:rPr>
              <a:t>에서 주제가 되고</a:t>
            </a:r>
            <a:endParaRPr lang="ko-KR" altLang="en-US" dirty="0">
              <a:solidFill>
                <a:srgbClr val="020202"/>
              </a:solidFill>
            </a:endParaRPr>
          </a:p>
        </p:txBody>
      </p:sp>
      <p:pic>
        <p:nvPicPr>
          <p:cNvPr id="1026" name="Picture 2" descr="mlcycle">
            <a:extLst>
              <a:ext uri="{FF2B5EF4-FFF2-40B4-BE49-F238E27FC236}">
                <a16:creationId xmlns:a16="http://schemas.microsoft.com/office/drawing/2014/main" id="{30EDAB12-3A44-52C4-7F92-E210B8CF82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863"/>
            <a:ext cx="12192000" cy="6858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04B7332B-BB43-3890-AC6D-E8C07191E093}"/>
              </a:ext>
            </a:extLst>
          </p:cNvPr>
          <p:cNvSpPr/>
          <p:nvPr/>
        </p:nvSpPr>
        <p:spPr>
          <a:xfrm>
            <a:off x="8201367" y="4522584"/>
            <a:ext cx="2916906" cy="121227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C5A1973D-66DA-36FA-F9CA-F1FD5FE2B99C}"/>
              </a:ext>
            </a:extLst>
          </p:cNvPr>
          <p:cNvSpPr/>
          <p:nvPr/>
        </p:nvSpPr>
        <p:spPr>
          <a:xfrm>
            <a:off x="4148126" y="5882400"/>
            <a:ext cx="4002274" cy="93602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6E45FCD3-4D4B-DFBF-0946-A5C0A16E7558}"/>
              </a:ext>
            </a:extLst>
          </p:cNvPr>
          <p:cNvSpPr/>
          <p:nvPr/>
        </p:nvSpPr>
        <p:spPr>
          <a:xfrm>
            <a:off x="8464604" y="2374053"/>
            <a:ext cx="2916906" cy="121227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09589A1F-F28E-BA9A-779C-7FC58FB5BE62}"/>
              </a:ext>
            </a:extLst>
          </p:cNvPr>
          <p:cNvSpPr txBox="1"/>
          <p:nvPr/>
        </p:nvSpPr>
        <p:spPr>
          <a:xfrm>
            <a:off x="8201367" y="1471997"/>
            <a:ext cx="4073760" cy="830997"/>
          </a:xfrm>
          <a:prstGeom prst="rect">
            <a:avLst/>
          </a:prstGeom>
          <a:noFill/>
        </p:spPr>
        <p:txBody>
          <a:bodyPr wrap="square" rtlCol="0">
            <a:spAutoFit/>
          </a:bodyPr>
          <a:lstStyle/>
          <a:p>
            <a:r>
              <a:rPr lang="ko-KR" altLang="en-US" sz="2400" b="1" dirty="0"/>
              <a:t>어떻게 하면 이 모든 관리를 </a:t>
            </a:r>
            <a:br>
              <a:rPr lang="en-US" altLang="ko-KR" sz="2400" b="1" dirty="0"/>
            </a:br>
            <a:r>
              <a:rPr lang="ko-KR" altLang="en-US" sz="2400" b="1" dirty="0"/>
              <a:t>손쉽게 할 수 있을까</a:t>
            </a:r>
            <a:r>
              <a:rPr lang="en-US" altLang="ko-KR" sz="2400" b="1" dirty="0"/>
              <a:t>?</a:t>
            </a:r>
            <a:endParaRPr lang="ko-KR" altLang="en-US" sz="2400" b="1" dirty="0"/>
          </a:p>
        </p:txBody>
      </p:sp>
    </p:spTree>
    <p:extLst>
      <p:ext uri="{BB962C8B-B14F-4D97-AF65-F5344CB8AC3E}">
        <p14:creationId xmlns:p14="http://schemas.microsoft.com/office/powerpoint/2010/main" val="1579639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CF1102-8638-16B2-D7DC-E7190452312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45D48CA-DF63-457C-7722-4BCB961619D9}"/>
              </a:ext>
            </a:extLst>
          </p:cNvPr>
          <p:cNvSpPr txBox="1"/>
          <p:nvPr/>
        </p:nvSpPr>
        <p:spPr>
          <a:xfrm>
            <a:off x="262461" y="187373"/>
            <a:ext cx="923330" cy="307777"/>
          </a:xfrm>
          <a:prstGeom prst="rect">
            <a:avLst/>
          </a:prstGeom>
          <a:noFill/>
        </p:spPr>
        <p:txBody>
          <a:bodyPr wrap="none" rtlCol="0">
            <a:spAutoFit/>
          </a:bodyPr>
          <a:lstStyle/>
          <a:p>
            <a:r>
              <a:rPr lang="en-US" altLang="ko-KR" sz="1400" b="1" dirty="0">
                <a:solidFill>
                  <a:schemeClr val="tx1">
                    <a:lumMod val="75000"/>
                  </a:schemeClr>
                </a:solidFill>
              </a:rPr>
              <a:t>Part 1   &gt;&gt;</a:t>
            </a:r>
            <a:endParaRPr lang="ko-KR" altLang="en-US" sz="1400" b="1" dirty="0">
              <a:solidFill>
                <a:schemeClr val="tx1">
                  <a:lumMod val="75000"/>
                </a:schemeClr>
              </a:solidFill>
            </a:endParaRPr>
          </a:p>
        </p:txBody>
      </p:sp>
      <p:sp>
        <p:nvSpPr>
          <p:cNvPr id="6" name="TextBox 5">
            <a:extLst>
              <a:ext uri="{FF2B5EF4-FFF2-40B4-BE49-F238E27FC236}">
                <a16:creationId xmlns:a16="http://schemas.microsoft.com/office/drawing/2014/main" id="{BE5A59FB-0121-BD92-4085-30F453C82AD5}"/>
              </a:ext>
            </a:extLst>
          </p:cNvPr>
          <p:cNvSpPr txBox="1"/>
          <p:nvPr/>
        </p:nvSpPr>
        <p:spPr>
          <a:xfrm>
            <a:off x="1280688" y="191869"/>
            <a:ext cx="902811" cy="523220"/>
          </a:xfrm>
          <a:prstGeom prst="rect">
            <a:avLst/>
          </a:prstGeom>
          <a:noFill/>
        </p:spPr>
        <p:txBody>
          <a:bodyPr wrap="none" rtlCol="0">
            <a:spAutoFit/>
          </a:bodyPr>
          <a:lstStyle/>
          <a:p>
            <a:r>
              <a:rPr lang="ko-KR" altLang="en-US" sz="2800" b="1" dirty="0">
                <a:solidFill>
                  <a:schemeClr val="tx1">
                    <a:lumMod val="75000"/>
                  </a:schemeClr>
                </a:solidFill>
                <a:latin typeface="+mn-ea"/>
              </a:rPr>
              <a:t>개요</a:t>
            </a:r>
          </a:p>
        </p:txBody>
      </p:sp>
      <p:sp>
        <p:nvSpPr>
          <p:cNvPr id="24" name="TextBox 23">
            <a:extLst>
              <a:ext uri="{FF2B5EF4-FFF2-40B4-BE49-F238E27FC236}">
                <a16:creationId xmlns:a16="http://schemas.microsoft.com/office/drawing/2014/main" id="{3062003E-9E61-60C7-016C-91E78AC4D720}"/>
              </a:ext>
            </a:extLst>
          </p:cNvPr>
          <p:cNvSpPr txBox="1"/>
          <p:nvPr/>
        </p:nvSpPr>
        <p:spPr>
          <a:xfrm>
            <a:off x="1991622" y="4830954"/>
            <a:ext cx="2515305" cy="461665"/>
          </a:xfrm>
          <a:prstGeom prst="rect">
            <a:avLst/>
          </a:prstGeom>
          <a:noFill/>
        </p:spPr>
        <p:txBody>
          <a:bodyPr wrap="none" rtlCol="0">
            <a:spAutoFit/>
          </a:bodyPr>
          <a:lstStyle/>
          <a:p>
            <a:pPr algn="ctr"/>
            <a:r>
              <a:rPr lang="en-US" altLang="ko-KR" sz="2400" spc="-300" dirty="0">
                <a:solidFill>
                  <a:schemeClr val="bg1"/>
                </a:solidFill>
              </a:rPr>
              <a:t>Supervise Finetune Trainer</a:t>
            </a:r>
            <a:endParaRPr lang="ko-KR" altLang="en-US" sz="2400" spc="-300" dirty="0">
              <a:solidFill>
                <a:schemeClr val="bg1"/>
              </a:solidFill>
            </a:endParaRPr>
          </a:p>
        </p:txBody>
      </p:sp>
      <p:cxnSp>
        <p:nvCxnSpPr>
          <p:cNvPr id="28" name="직선 연결선 27">
            <a:extLst>
              <a:ext uri="{FF2B5EF4-FFF2-40B4-BE49-F238E27FC236}">
                <a16:creationId xmlns:a16="http://schemas.microsoft.com/office/drawing/2014/main" id="{CED5C88C-8643-0411-E786-A528BC283AA0}"/>
              </a:ext>
            </a:extLst>
          </p:cNvPr>
          <p:cNvCxnSpPr>
            <a:cxnSpLocks/>
          </p:cNvCxnSpPr>
          <p:nvPr/>
        </p:nvCxnSpPr>
        <p:spPr>
          <a:xfrm>
            <a:off x="1153688" y="724829"/>
            <a:ext cx="1103831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050" name="Picture 2" descr="PostgreSQL - 나무위키">
            <a:extLst>
              <a:ext uri="{FF2B5EF4-FFF2-40B4-BE49-F238E27FC236}">
                <a16:creationId xmlns:a16="http://schemas.microsoft.com/office/drawing/2014/main" id="{194B937F-45A5-2CC5-760F-A04622F042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2963" y="2053079"/>
            <a:ext cx="3810000" cy="12001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아파치 에어플로 - 위키백과, 우리 모두의 백과사전">
            <a:extLst>
              <a:ext uri="{FF2B5EF4-FFF2-40B4-BE49-F238E27FC236}">
                <a16:creationId xmlns:a16="http://schemas.microsoft.com/office/drawing/2014/main" id="{7C45BED6-1C4E-25DA-AA77-81516F3369B9}"/>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7095960" y="4128654"/>
            <a:ext cx="3256094" cy="125902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Lflow] MLflow Model Registry">
            <a:extLst>
              <a:ext uri="{FF2B5EF4-FFF2-40B4-BE49-F238E27FC236}">
                <a16:creationId xmlns:a16="http://schemas.microsoft.com/office/drawing/2014/main" id="{50C196D2-A8D2-346F-FBF3-459A5C65F4D4}"/>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7095960" y="1826193"/>
            <a:ext cx="3408978" cy="131359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Linux] 도커 컴포즈 (Docker Compose) 기초 개념과 설치부터 실행까지">
            <a:extLst>
              <a:ext uri="{FF2B5EF4-FFF2-40B4-BE49-F238E27FC236}">
                <a16:creationId xmlns:a16="http://schemas.microsoft.com/office/drawing/2014/main" id="{96310659-629F-6F9A-7931-3CAF21705BDA}"/>
              </a:ext>
            </a:extLst>
          </p:cNvPr>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1685974" y="3916192"/>
            <a:ext cx="4174498" cy="1672759"/>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CCE1A72C-A7CC-485C-9A90-79110765CD90}"/>
              </a:ext>
            </a:extLst>
          </p:cNvPr>
          <p:cNvSpPr/>
          <p:nvPr/>
        </p:nvSpPr>
        <p:spPr>
          <a:xfrm>
            <a:off x="1685974" y="1816452"/>
            <a:ext cx="9279899" cy="37724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820B1400-CAAA-F03E-6F70-AF02DE5F19F4}"/>
              </a:ext>
            </a:extLst>
          </p:cNvPr>
          <p:cNvGrpSpPr/>
          <p:nvPr/>
        </p:nvGrpSpPr>
        <p:grpSpPr>
          <a:xfrm>
            <a:off x="2243409" y="893452"/>
            <a:ext cx="4527035" cy="863302"/>
            <a:chOff x="4175005" y="900108"/>
            <a:chExt cx="4301836" cy="863302"/>
          </a:xfrm>
        </p:grpSpPr>
        <p:sp>
          <p:nvSpPr>
            <p:cNvPr id="4" name="직사각형 3">
              <a:extLst>
                <a:ext uri="{FF2B5EF4-FFF2-40B4-BE49-F238E27FC236}">
                  <a16:creationId xmlns:a16="http://schemas.microsoft.com/office/drawing/2014/main" id="{6D93615B-3368-698F-9305-2D4DA734ECF7}"/>
                </a:ext>
              </a:extLst>
            </p:cNvPr>
            <p:cNvSpPr/>
            <p:nvPr/>
          </p:nvSpPr>
          <p:spPr>
            <a:xfrm>
              <a:off x="4175005" y="900108"/>
              <a:ext cx="4301836" cy="863302"/>
            </a:xfrm>
            <a:prstGeom prst="rect">
              <a:avLst/>
            </a:prstGeom>
            <a:noFill/>
            <a:ln w="28575">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F61340B3-C3BC-C2C1-F946-91859386563F}"/>
                </a:ext>
              </a:extLst>
            </p:cNvPr>
            <p:cNvSpPr txBox="1"/>
            <p:nvPr/>
          </p:nvSpPr>
          <p:spPr>
            <a:xfrm>
              <a:off x="4358577" y="1035906"/>
              <a:ext cx="3934691" cy="646331"/>
            </a:xfrm>
            <a:prstGeom prst="rect">
              <a:avLst/>
            </a:prstGeom>
            <a:noFill/>
          </p:spPr>
          <p:txBody>
            <a:bodyPr wrap="square" rtlCol="0">
              <a:spAutoFit/>
            </a:bodyPr>
            <a:lstStyle/>
            <a:p>
              <a:pPr algn="ctr"/>
              <a:r>
                <a:rPr lang="ko-KR" altLang="en-US" b="1" dirty="0"/>
                <a:t>간단한 데이터 생성 </a:t>
              </a:r>
              <a:r>
                <a:rPr lang="en-US" altLang="ko-KR" b="1" dirty="0"/>
                <a:t>=&gt;</a:t>
              </a:r>
              <a:r>
                <a:rPr lang="ko-KR" altLang="en-US" b="1" dirty="0"/>
                <a:t> 모델 훈련 </a:t>
              </a:r>
              <a:endParaRPr lang="en-US" altLang="ko-KR" b="1" dirty="0"/>
            </a:p>
            <a:p>
              <a:pPr algn="ctr"/>
              <a:r>
                <a:rPr lang="ko-KR" altLang="en-US" b="1" dirty="0"/>
                <a:t>프로젝트</a:t>
              </a:r>
            </a:p>
          </p:txBody>
        </p:sp>
      </p:grpSp>
      <p:grpSp>
        <p:nvGrpSpPr>
          <p:cNvPr id="10" name="그룹 9">
            <a:extLst>
              <a:ext uri="{FF2B5EF4-FFF2-40B4-BE49-F238E27FC236}">
                <a16:creationId xmlns:a16="http://schemas.microsoft.com/office/drawing/2014/main" id="{B7160647-E4E6-698B-6E36-AF53609FB738}"/>
              </a:ext>
            </a:extLst>
          </p:cNvPr>
          <p:cNvGrpSpPr/>
          <p:nvPr/>
        </p:nvGrpSpPr>
        <p:grpSpPr>
          <a:xfrm>
            <a:off x="7021149" y="890367"/>
            <a:ext cx="4527035" cy="863302"/>
            <a:chOff x="4175005" y="900108"/>
            <a:chExt cx="4301836" cy="863302"/>
          </a:xfrm>
        </p:grpSpPr>
        <p:sp>
          <p:nvSpPr>
            <p:cNvPr id="11" name="직사각형 10">
              <a:extLst>
                <a:ext uri="{FF2B5EF4-FFF2-40B4-BE49-F238E27FC236}">
                  <a16:creationId xmlns:a16="http://schemas.microsoft.com/office/drawing/2014/main" id="{09F6AA62-861C-9477-9926-155326348C86}"/>
                </a:ext>
              </a:extLst>
            </p:cNvPr>
            <p:cNvSpPr/>
            <p:nvPr/>
          </p:nvSpPr>
          <p:spPr>
            <a:xfrm>
              <a:off x="4175005" y="900108"/>
              <a:ext cx="4301836" cy="863302"/>
            </a:xfrm>
            <a:prstGeom prst="rect">
              <a:avLst/>
            </a:prstGeom>
            <a:noFill/>
            <a:ln w="28575">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40CC170-59CD-8C07-03AD-0868169D751A}"/>
                </a:ext>
              </a:extLst>
            </p:cNvPr>
            <p:cNvSpPr txBox="1"/>
            <p:nvPr/>
          </p:nvSpPr>
          <p:spPr>
            <a:xfrm>
              <a:off x="4358577" y="1156834"/>
              <a:ext cx="3934691" cy="369332"/>
            </a:xfrm>
            <a:prstGeom prst="rect">
              <a:avLst/>
            </a:prstGeom>
            <a:noFill/>
          </p:spPr>
          <p:txBody>
            <a:bodyPr wrap="square" rtlCol="0">
              <a:spAutoFit/>
            </a:bodyPr>
            <a:lstStyle/>
            <a:p>
              <a:pPr algn="ctr"/>
              <a:r>
                <a:rPr lang="en-US" altLang="ko-KR" b="1" dirty="0"/>
                <a:t>Correctly: </a:t>
              </a:r>
              <a:r>
                <a:rPr lang="ko-KR" altLang="en-US" b="1" dirty="0"/>
                <a:t>어색한 영어 교정 </a:t>
              </a:r>
              <a:r>
                <a:rPr lang="ko-KR" altLang="en-US" b="1" dirty="0" err="1"/>
                <a:t>챗봇</a:t>
              </a:r>
              <a:endParaRPr lang="ko-KR" altLang="en-US" b="1" dirty="0"/>
            </a:p>
          </p:txBody>
        </p:sp>
      </p:grpSp>
    </p:spTree>
    <p:extLst>
      <p:ext uri="{BB962C8B-B14F-4D97-AF65-F5344CB8AC3E}">
        <p14:creationId xmlns:p14="http://schemas.microsoft.com/office/powerpoint/2010/main" val="1244137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9069D-73F0-8B25-721A-0ABB69BC5709}"/>
            </a:ext>
          </a:extLst>
        </p:cNvPr>
        <p:cNvGrpSpPr/>
        <p:nvPr/>
      </p:nvGrpSpPr>
      <p:grpSpPr>
        <a:xfrm>
          <a:off x="0" y="0"/>
          <a:ext cx="0" cy="0"/>
          <a:chOff x="0" y="0"/>
          <a:chExt cx="0" cy="0"/>
        </a:xfrm>
      </p:grpSpPr>
      <p:pic>
        <p:nvPicPr>
          <p:cNvPr id="3" name="그림 2">
            <a:extLst>
              <a:ext uri="{FF2B5EF4-FFF2-40B4-BE49-F238E27FC236}">
                <a16:creationId xmlns:a16="http://schemas.microsoft.com/office/drawing/2014/main" id="{F18F66D7-75D3-5AD8-8A16-35DAF8043426}"/>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직사각형 4">
            <a:extLst>
              <a:ext uri="{FF2B5EF4-FFF2-40B4-BE49-F238E27FC236}">
                <a16:creationId xmlns:a16="http://schemas.microsoft.com/office/drawing/2014/main" id="{19C5E357-589C-780D-4C7E-E7E64D66E693}"/>
              </a:ext>
            </a:extLst>
          </p:cNvPr>
          <p:cNvSpPr/>
          <p:nvPr/>
        </p:nvSpPr>
        <p:spPr>
          <a:xfrm>
            <a:off x="0" y="0"/>
            <a:ext cx="12192000" cy="6858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90A2CCB5-6DA1-8241-1BBD-452B07C08857}"/>
              </a:ext>
            </a:extLst>
          </p:cNvPr>
          <p:cNvSpPr txBox="1"/>
          <p:nvPr/>
        </p:nvSpPr>
        <p:spPr>
          <a:xfrm>
            <a:off x="1949672" y="-207695"/>
            <a:ext cx="8292655" cy="7017306"/>
          </a:xfrm>
          <a:prstGeom prst="rect">
            <a:avLst/>
          </a:prstGeom>
          <a:noFill/>
        </p:spPr>
        <p:txBody>
          <a:bodyPr wrap="none" rtlCol="0">
            <a:spAutoFit/>
          </a:bodyPr>
          <a:lstStyle/>
          <a:p>
            <a:pPr algn="ctr"/>
            <a:r>
              <a:rPr lang="en-US" altLang="ko-KR" sz="16600" b="1" dirty="0">
                <a:solidFill>
                  <a:schemeClr val="bg1"/>
                </a:solidFill>
              </a:rPr>
              <a:t>Part2.</a:t>
            </a:r>
            <a:br>
              <a:rPr lang="en-US" altLang="ko-KR" sz="16600" b="1" dirty="0">
                <a:solidFill>
                  <a:schemeClr val="bg1"/>
                </a:solidFill>
              </a:rPr>
            </a:br>
            <a:r>
              <a:rPr lang="ko-KR" altLang="en-US" sz="14200" b="1" dirty="0">
                <a:solidFill>
                  <a:schemeClr val="bg1"/>
                </a:solidFill>
              </a:rPr>
              <a:t>환경 설치 </a:t>
            </a:r>
            <a:br>
              <a:rPr lang="en-US" altLang="ko-KR" sz="14200" b="1" dirty="0">
                <a:solidFill>
                  <a:schemeClr val="bg1"/>
                </a:solidFill>
              </a:rPr>
            </a:br>
            <a:r>
              <a:rPr lang="ko-KR" altLang="en-US" sz="14200" b="1" dirty="0">
                <a:solidFill>
                  <a:schemeClr val="bg1"/>
                </a:solidFill>
              </a:rPr>
              <a:t>자동화</a:t>
            </a:r>
          </a:p>
        </p:txBody>
      </p:sp>
      <p:sp>
        <p:nvSpPr>
          <p:cNvPr id="6" name="TextBox 5">
            <a:extLst>
              <a:ext uri="{FF2B5EF4-FFF2-40B4-BE49-F238E27FC236}">
                <a16:creationId xmlns:a16="http://schemas.microsoft.com/office/drawing/2014/main" id="{C90B7CE0-BE8F-89E1-748D-46CD7DAF98E4}"/>
              </a:ext>
            </a:extLst>
          </p:cNvPr>
          <p:cNvSpPr txBox="1"/>
          <p:nvPr/>
        </p:nvSpPr>
        <p:spPr>
          <a:xfrm>
            <a:off x="9998245" y="6578779"/>
            <a:ext cx="2194833" cy="230832"/>
          </a:xfrm>
          <a:prstGeom prst="rect">
            <a:avLst/>
          </a:prstGeom>
          <a:noFill/>
        </p:spPr>
        <p:txBody>
          <a:bodyPr wrap="none" rtlCol="0">
            <a:spAutoFit/>
          </a:bodyPr>
          <a:lstStyle/>
          <a:p>
            <a:pPr algn="r"/>
            <a:r>
              <a:rPr lang="en-US" altLang="ko-KR" sz="900" dirty="0">
                <a:solidFill>
                  <a:schemeClr val="bg1"/>
                </a:solidFill>
                <a:latin typeface="Arial" panose="020B0604020202020204" pitchFamily="34" charset="0"/>
                <a:cs typeface="Arial" panose="020B0604020202020204" pitchFamily="34" charset="0"/>
              </a:rPr>
              <a:t>ⓒSaebyeol Yu.</a:t>
            </a:r>
            <a:r>
              <a:rPr lang="ko-KR" altLang="en-US" sz="900" dirty="0">
                <a:solidFill>
                  <a:schemeClr val="bg1"/>
                </a:solidFill>
                <a:latin typeface="Arial" panose="020B0604020202020204" pitchFamily="34" charset="0"/>
                <a:cs typeface="Arial" panose="020B0604020202020204" pitchFamily="34" charset="0"/>
              </a:rPr>
              <a:t> </a:t>
            </a:r>
            <a:r>
              <a:rPr lang="en-US" altLang="ko-KR" sz="900" dirty="0" err="1">
                <a:solidFill>
                  <a:schemeClr val="bg1"/>
                </a:solidFill>
                <a:latin typeface="Arial" panose="020B0604020202020204" pitchFamily="34" charset="0"/>
                <a:cs typeface="Arial" panose="020B0604020202020204" pitchFamily="34" charset="0"/>
              </a:rPr>
              <a:t>Saebyeol’s</a:t>
            </a:r>
            <a:r>
              <a:rPr lang="ko-KR" altLang="en-US" sz="900" dirty="0">
                <a:solidFill>
                  <a:schemeClr val="bg1"/>
                </a:solidFill>
                <a:latin typeface="Arial" panose="020B0604020202020204" pitchFamily="34" charset="0"/>
                <a:cs typeface="Arial" panose="020B0604020202020204" pitchFamily="34" charset="0"/>
              </a:rPr>
              <a:t> </a:t>
            </a:r>
            <a:r>
              <a:rPr lang="en-US" altLang="ko-KR" sz="900" dirty="0">
                <a:solidFill>
                  <a:schemeClr val="bg1"/>
                </a:solidFill>
                <a:latin typeface="Arial" panose="020B0604020202020204" pitchFamily="34" charset="0"/>
                <a:cs typeface="Arial" panose="020B0604020202020204" pitchFamily="34" charset="0"/>
              </a:rPr>
              <a:t>PowerPoint</a:t>
            </a:r>
            <a:endParaRPr lang="ko-KR" altLang="en-US" sz="9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7430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97AAA-FB01-9E6B-D16C-07DD264ACD7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6154A63-5729-2A6F-E439-409E15079997}"/>
              </a:ext>
            </a:extLst>
          </p:cNvPr>
          <p:cNvSpPr txBox="1"/>
          <p:nvPr/>
        </p:nvSpPr>
        <p:spPr>
          <a:xfrm>
            <a:off x="262461" y="187373"/>
            <a:ext cx="843180" cy="307777"/>
          </a:xfrm>
          <a:prstGeom prst="rect">
            <a:avLst/>
          </a:prstGeom>
          <a:noFill/>
        </p:spPr>
        <p:txBody>
          <a:bodyPr wrap="none" rtlCol="0">
            <a:spAutoFit/>
          </a:bodyPr>
          <a:lstStyle/>
          <a:p>
            <a:r>
              <a:rPr lang="en-US" altLang="ko-KR" sz="1400" b="1" dirty="0">
                <a:solidFill>
                  <a:schemeClr val="tx1">
                    <a:lumMod val="75000"/>
                  </a:schemeClr>
                </a:solidFill>
              </a:rPr>
              <a:t>Part 2 &gt;&gt;</a:t>
            </a:r>
            <a:endParaRPr lang="ko-KR" altLang="en-US" sz="1400" b="1" dirty="0">
              <a:solidFill>
                <a:schemeClr val="tx1">
                  <a:lumMod val="75000"/>
                </a:schemeClr>
              </a:solidFill>
            </a:endParaRPr>
          </a:p>
        </p:txBody>
      </p:sp>
      <p:sp>
        <p:nvSpPr>
          <p:cNvPr id="6" name="TextBox 5">
            <a:extLst>
              <a:ext uri="{FF2B5EF4-FFF2-40B4-BE49-F238E27FC236}">
                <a16:creationId xmlns:a16="http://schemas.microsoft.com/office/drawing/2014/main" id="{3EC3218D-7FB5-A356-CE55-C12DFF6A773D}"/>
              </a:ext>
            </a:extLst>
          </p:cNvPr>
          <p:cNvSpPr txBox="1"/>
          <p:nvPr/>
        </p:nvSpPr>
        <p:spPr>
          <a:xfrm>
            <a:off x="1280688" y="191869"/>
            <a:ext cx="2861681" cy="523220"/>
          </a:xfrm>
          <a:prstGeom prst="rect">
            <a:avLst/>
          </a:prstGeom>
          <a:noFill/>
        </p:spPr>
        <p:txBody>
          <a:bodyPr wrap="none" rtlCol="0">
            <a:spAutoFit/>
          </a:bodyPr>
          <a:lstStyle/>
          <a:p>
            <a:r>
              <a:rPr lang="ko-KR" altLang="en-US" sz="2800" b="1" dirty="0">
                <a:solidFill>
                  <a:schemeClr val="tx1">
                    <a:lumMod val="75000"/>
                  </a:schemeClr>
                </a:solidFill>
                <a:latin typeface="+mn-ea"/>
              </a:rPr>
              <a:t>환경 설치 자동화</a:t>
            </a:r>
          </a:p>
        </p:txBody>
      </p:sp>
      <p:cxnSp>
        <p:nvCxnSpPr>
          <p:cNvPr id="28" name="직선 연결선 27">
            <a:extLst>
              <a:ext uri="{FF2B5EF4-FFF2-40B4-BE49-F238E27FC236}">
                <a16:creationId xmlns:a16="http://schemas.microsoft.com/office/drawing/2014/main" id="{8D3C8B79-BD6E-B10A-9EE2-BB5101C6EE59}"/>
              </a:ext>
            </a:extLst>
          </p:cNvPr>
          <p:cNvCxnSpPr>
            <a:cxnSpLocks/>
          </p:cNvCxnSpPr>
          <p:nvPr/>
        </p:nvCxnSpPr>
        <p:spPr>
          <a:xfrm>
            <a:off x="1153688" y="724829"/>
            <a:ext cx="1103831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pic>
        <p:nvPicPr>
          <p:cNvPr id="7" name="그림 6">
            <a:extLst>
              <a:ext uri="{FF2B5EF4-FFF2-40B4-BE49-F238E27FC236}">
                <a16:creationId xmlns:a16="http://schemas.microsoft.com/office/drawing/2014/main" id="{ADC154CA-DD94-5EF7-966C-EC119D287758}"/>
              </a:ext>
            </a:extLst>
          </p:cNvPr>
          <p:cNvPicPr>
            <a:picLocks noChangeAspect="1"/>
          </p:cNvPicPr>
          <p:nvPr/>
        </p:nvPicPr>
        <p:blipFill>
          <a:blip r:embed="rId2"/>
          <a:stretch>
            <a:fillRect/>
          </a:stretch>
        </p:blipFill>
        <p:spPr>
          <a:xfrm>
            <a:off x="0" y="0"/>
            <a:ext cx="6011904" cy="4738255"/>
          </a:xfrm>
          <a:prstGeom prst="rect">
            <a:avLst/>
          </a:prstGeom>
        </p:spPr>
      </p:pic>
      <p:pic>
        <p:nvPicPr>
          <p:cNvPr id="9" name="그림 8">
            <a:extLst>
              <a:ext uri="{FF2B5EF4-FFF2-40B4-BE49-F238E27FC236}">
                <a16:creationId xmlns:a16="http://schemas.microsoft.com/office/drawing/2014/main" id="{EB6D0EE2-0C4A-864A-8E25-79E241441E60}"/>
              </a:ext>
            </a:extLst>
          </p:cNvPr>
          <p:cNvPicPr>
            <a:picLocks noChangeAspect="1"/>
          </p:cNvPicPr>
          <p:nvPr/>
        </p:nvPicPr>
        <p:blipFill>
          <a:blip r:embed="rId3"/>
          <a:stretch>
            <a:fillRect/>
          </a:stretch>
        </p:blipFill>
        <p:spPr>
          <a:xfrm>
            <a:off x="5598207" y="1454685"/>
            <a:ext cx="6593793" cy="5470601"/>
          </a:xfrm>
          <a:prstGeom prst="rect">
            <a:avLst/>
          </a:prstGeom>
        </p:spPr>
      </p:pic>
      <p:sp>
        <p:nvSpPr>
          <p:cNvPr id="10" name="TextBox 9">
            <a:extLst>
              <a:ext uri="{FF2B5EF4-FFF2-40B4-BE49-F238E27FC236}">
                <a16:creationId xmlns:a16="http://schemas.microsoft.com/office/drawing/2014/main" id="{AFA3F3DC-E7C9-CACE-0E98-FDF5A0F7C223}"/>
              </a:ext>
            </a:extLst>
          </p:cNvPr>
          <p:cNvSpPr txBox="1"/>
          <p:nvPr/>
        </p:nvSpPr>
        <p:spPr>
          <a:xfrm>
            <a:off x="6324115" y="263164"/>
            <a:ext cx="5555673" cy="461665"/>
          </a:xfrm>
          <a:prstGeom prst="rect">
            <a:avLst/>
          </a:prstGeom>
          <a:noFill/>
        </p:spPr>
        <p:txBody>
          <a:bodyPr wrap="square" rtlCol="0">
            <a:spAutoFit/>
          </a:bodyPr>
          <a:lstStyle/>
          <a:p>
            <a:r>
              <a:rPr lang="ko-KR" altLang="en-US" sz="2400" b="1" dirty="0"/>
              <a:t>모든 정보를 </a:t>
            </a:r>
            <a:r>
              <a:rPr lang="en-US" altLang="ko-KR" sz="2400" b="1" dirty="0"/>
              <a:t>.env</a:t>
            </a:r>
            <a:r>
              <a:rPr lang="ko-KR" altLang="en-US" sz="2400" b="1" dirty="0"/>
              <a:t>에 모아두어 일괄 관리</a:t>
            </a:r>
          </a:p>
        </p:txBody>
      </p:sp>
    </p:spTree>
    <p:extLst>
      <p:ext uri="{BB962C8B-B14F-4D97-AF65-F5344CB8AC3E}">
        <p14:creationId xmlns:p14="http://schemas.microsoft.com/office/powerpoint/2010/main" val="3990295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62015-D26E-7EE2-AD13-2EEE89BCD9AB}"/>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6DFCFE49-9E26-FBB4-8A37-BAD30119720A}"/>
              </a:ext>
            </a:extLst>
          </p:cNvPr>
          <p:cNvSpPr txBox="1"/>
          <p:nvPr/>
        </p:nvSpPr>
        <p:spPr>
          <a:xfrm>
            <a:off x="262461" y="187373"/>
            <a:ext cx="843180" cy="307777"/>
          </a:xfrm>
          <a:prstGeom prst="rect">
            <a:avLst/>
          </a:prstGeom>
          <a:noFill/>
        </p:spPr>
        <p:txBody>
          <a:bodyPr wrap="none" rtlCol="0">
            <a:spAutoFit/>
          </a:bodyPr>
          <a:lstStyle/>
          <a:p>
            <a:r>
              <a:rPr lang="en-US" altLang="ko-KR" sz="1400" b="1" dirty="0">
                <a:solidFill>
                  <a:schemeClr val="tx1">
                    <a:lumMod val="75000"/>
                  </a:schemeClr>
                </a:solidFill>
              </a:rPr>
              <a:t>Part 2 &gt;&gt;</a:t>
            </a:r>
            <a:endParaRPr lang="ko-KR" altLang="en-US" sz="1400" b="1" dirty="0">
              <a:solidFill>
                <a:schemeClr val="tx1">
                  <a:lumMod val="75000"/>
                </a:schemeClr>
              </a:solidFill>
            </a:endParaRPr>
          </a:p>
        </p:txBody>
      </p:sp>
      <p:sp>
        <p:nvSpPr>
          <p:cNvPr id="6" name="TextBox 5">
            <a:extLst>
              <a:ext uri="{FF2B5EF4-FFF2-40B4-BE49-F238E27FC236}">
                <a16:creationId xmlns:a16="http://schemas.microsoft.com/office/drawing/2014/main" id="{5AE19774-CCD0-A605-20A9-5B45D49DC0D3}"/>
              </a:ext>
            </a:extLst>
          </p:cNvPr>
          <p:cNvSpPr txBox="1"/>
          <p:nvPr/>
        </p:nvSpPr>
        <p:spPr>
          <a:xfrm>
            <a:off x="1280688" y="191869"/>
            <a:ext cx="2861681" cy="523220"/>
          </a:xfrm>
          <a:prstGeom prst="rect">
            <a:avLst/>
          </a:prstGeom>
          <a:noFill/>
        </p:spPr>
        <p:txBody>
          <a:bodyPr wrap="none" rtlCol="0">
            <a:spAutoFit/>
          </a:bodyPr>
          <a:lstStyle/>
          <a:p>
            <a:r>
              <a:rPr lang="ko-KR" altLang="en-US" sz="2800" b="1" dirty="0">
                <a:solidFill>
                  <a:schemeClr val="tx1">
                    <a:lumMod val="75000"/>
                  </a:schemeClr>
                </a:solidFill>
                <a:latin typeface="+mn-ea"/>
              </a:rPr>
              <a:t>환경 설치 자동화</a:t>
            </a:r>
          </a:p>
        </p:txBody>
      </p:sp>
      <p:cxnSp>
        <p:nvCxnSpPr>
          <p:cNvPr id="28" name="직선 연결선 27">
            <a:extLst>
              <a:ext uri="{FF2B5EF4-FFF2-40B4-BE49-F238E27FC236}">
                <a16:creationId xmlns:a16="http://schemas.microsoft.com/office/drawing/2014/main" id="{87BE2D63-7303-AFDB-EE4C-71BBD6EDEB3F}"/>
              </a:ext>
            </a:extLst>
          </p:cNvPr>
          <p:cNvCxnSpPr>
            <a:cxnSpLocks/>
          </p:cNvCxnSpPr>
          <p:nvPr/>
        </p:nvCxnSpPr>
        <p:spPr>
          <a:xfrm>
            <a:off x="1153688" y="724829"/>
            <a:ext cx="1103831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 name="그림 2">
            <a:extLst>
              <a:ext uri="{FF2B5EF4-FFF2-40B4-BE49-F238E27FC236}">
                <a16:creationId xmlns:a16="http://schemas.microsoft.com/office/drawing/2014/main" id="{B5EBE6CA-90EB-47B1-B2D0-834C47E332C4}"/>
              </a:ext>
            </a:extLst>
          </p:cNvPr>
          <p:cNvPicPr>
            <a:picLocks noChangeAspect="1"/>
          </p:cNvPicPr>
          <p:nvPr/>
        </p:nvPicPr>
        <p:blipFill>
          <a:blip r:embed="rId2"/>
          <a:stretch>
            <a:fillRect/>
          </a:stretch>
        </p:blipFill>
        <p:spPr>
          <a:xfrm>
            <a:off x="-62346" y="0"/>
            <a:ext cx="6337422" cy="5282512"/>
          </a:xfrm>
          <a:prstGeom prst="rect">
            <a:avLst/>
          </a:prstGeom>
        </p:spPr>
      </p:pic>
      <p:pic>
        <p:nvPicPr>
          <p:cNvPr id="8" name="그림 7">
            <a:extLst>
              <a:ext uri="{FF2B5EF4-FFF2-40B4-BE49-F238E27FC236}">
                <a16:creationId xmlns:a16="http://schemas.microsoft.com/office/drawing/2014/main" id="{31638BAE-A787-11A7-63ED-C25377D11472}"/>
              </a:ext>
            </a:extLst>
          </p:cNvPr>
          <p:cNvPicPr>
            <a:picLocks noChangeAspect="1"/>
          </p:cNvPicPr>
          <p:nvPr/>
        </p:nvPicPr>
        <p:blipFill>
          <a:blip r:embed="rId3"/>
          <a:stretch>
            <a:fillRect/>
          </a:stretch>
        </p:blipFill>
        <p:spPr>
          <a:xfrm>
            <a:off x="5822402" y="840918"/>
            <a:ext cx="6369598" cy="6072500"/>
          </a:xfrm>
          <a:prstGeom prst="rect">
            <a:avLst/>
          </a:prstGeom>
        </p:spPr>
      </p:pic>
      <p:sp>
        <p:nvSpPr>
          <p:cNvPr id="10" name="TextBox 9">
            <a:extLst>
              <a:ext uri="{FF2B5EF4-FFF2-40B4-BE49-F238E27FC236}">
                <a16:creationId xmlns:a16="http://schemas.microsoft.com/office/drawing/2014/main" id="{45C521BB-90B4-3173-4074-5E7D5E2D310C}"/>
              </a:ext>
            </a:extLst>
          </p:cNvPr>
          <p:cNvSpPr txBox="1"/>
          <p:nvPr/>
        </p:nvSpPr>
        <p:spPr>
          <a:xfrm>
            <a:off x="-117764" y="5356976"/>
            <a:ext cx="5555673" cy="461665"/>
          </a:xfrm>
          <a:prstGeom prst="rect">
            <a:avLst/>
          </a:prstGeom>
          <a:noFill/>
        </p:spPr>
        <p:txBody>
          <a:bodyPr wrap="square" rtlCol="0">
            <a:spAutoFit/>
          </a:bodyPr>
          <a:lstStyle/>
          <a:p>
            <a:pPr algn="ctr"/>
            <a:r>
              <a:rPr lang="en-US" altLang="ko-KR" sz="2400" b="1" dirty="0" err="1"/>
              <a:t>DockerFile</a:t>
            </a:r>
            <a:endParaRPr lang="ko-KR" altLang="en-US" sz="2400" b="1" dirty="0"/>
          </a:p>
        </p:txBody>
      </p:sp>
      <p:sp>
        <p:nvSpPr>
          <p:cNvPr id="11" name="TextBox 10">
            <a:extLst>
              <a:ext uri="{FF2B5EF4-FFF2-40B4-BE49-F238E27FC236}">
                <a16:creationId xmlns:a16="http://schemas.microsoft.com/office/drawing/2014/main" id="{4784277D-D52C-2332-0474-2CAB163CC5A0}"/>
              </a:ext>
            </a:extLst>
          </p:cNvPr>
          <p:cNvSpPr txBox="1"/>
          <p:nvPr/>
        </p:nvSpPr>
        <p:spPr>
          <a:xfrm>
            <a:off x="6450123" y="187373"/>
            <a:ext cx="5555673" cy="461665"/>
          </a:xfrm>
          <a:prstGeom prst="rect">
            <a:avLst/>
          </a:prstGeom>
          <a:noFill/>
        </p:spPr>
        <p:txBody>
          <a:bodyPr wrap="square" rtlCol="0">
            <a:spAutoFit/>
          </a:bodyPr>
          <a:lstStyle/>
          <a:p>
            <a:pPr algn="ctr"/>
            <a:r>
              <a:rPr lang="en-US" altLang="ko-KR" sz="2400" b="1" dirty="0"/>
              <a:t>Docker Compose</a:t>
            </a:r>
            <a:endParaRPr lang="ko-KR" altLang="en-US" sz="2400" b="1" dirty="0"/>
          </a:p>
        </p:txBody>
      </p:sp>
    </p:spTree>
    <p:extLst>
      <p:ext uri="{BB962C8B-B14F-4D97-AF65-F5344CB8AC3E}">
        <p14:creationId xmlns:p14="http://schemas.microsoft.com/office/powerpoint/2010/main" val="449316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theme/theme1.xml><?xml version="1.0" encoding="utf-8"?>
<a:theme xmlns:a="http://schemas.openxmlformats.org/drawingml/2006/main" name="Office 테마">
  <a:themeElements>
    <a:clrScheme name="111 고르곤졸라">
      <a:dk1>
        <a:srgbClr val="3A3838"/>
      </a:dk1>
      <a:lt1>
        <a:srgbClr val="FFFFFF"/>
      </a:lt1>
      <a:dk2>
        <a:srgbClr val="5D5B5B"/>
      </a:dk2>
      <a:lt2>
        <a:srgbClr val="F2F2F2"/>
      </a:lt2>
      <a:accent1>
        <a:srgbClr val="5F5F5D"/>
      </a:accent1>
      <a:accent2>
        <a:srgbClr val="7C7C7A"/>
      </a:accent2>
      <a:accent3>
        <a:srgbClr val="BEB7B1"/>
      </a:accent3>
      <a:accent4>
        <a:srgbClr val="3D3A35"/>
      </a:accent4>
      <a:accent5>
        <a:srgbClr val="D1C6AE"/>
      </a:accent5>
      <a:accent6>
        <a:srgbClr val="DFD8C7"/>
      </a:accent6>
      <a:hlink>
        <a:srgbClr val="757070"/>
      </a:hlink>
      <a:folHlink>
        <a:srgbClr val="757070"/>
      </a:folHlink>
    </a:clrScheme>
    <a:fontScheme name="Pretendard">
      <a:majorFont>
        <a:latin typeface="Pretendard Black"/>
        <a:ea typeface="Pretendard Black"/>
        <a:cs typeface=""/>
      </a:majorFont>
      <a:minorFont>
        <a:latin typeface="Pretendard"/>
        <a:ea typeface="Pretendar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615</TotalTime>
  <Words>1708</Words>
  <Application>Microsoft Office PowerPoint</Application>
  <PresentationFormat>와이드스크린</PresentationFormat>
  <Paragraphs>192</Paragraphs>
  <Slides>37</Slides>
  <Notes>0</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37</vt:i4>
      </vt:variant>
    </vt:vector>
  </HeadingPairs>
  <TitlesOfParts>
    <vt:vector size="43" baseType="lpstr">
      <vt:lpstr>Pretendard</vt:lpstr>
      <vt:lpstr>Pretendard Black</vt:lpstr>
      <vt:lpstr>맑은 고딕</vt:lpstr>
      <vt:lpstr>Arial</vt:lpstr>
      <vt:lpstr>Courier New</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Yu Saebyeol</dc:creator>
  <cp:lastModifiedBy>경호 김</cp:lastModifiedBy>
  <cp:revision>64</cp:revision>
  <dcterms:created xsi:type="dcterms:W3CDTF">2023-04-19T04:07:11Z</dcterms:created>
  <dcterms:modified xsi:type="dcterms:W3CDTF">2025-05-30T04:09:35Z</dcterms:modified>
</cp:coreProperties>
</file>